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7" r:id="rId3"/>
    <p:sldId id="308" r:id="rId4"/>
    <p:sldId id="309" r:id="rId5"/>
    <p:sldId id="310" r:id="rId6"/>
    <p:sldId id="272" r:id="rId7"/>
    <p:sldId id="279" r:id="rId8"/>
    <p:sldId id="280" r:id="rId9"/>
    <p:sldId id="295" r:id="rId10"/>
    <p:sldId id="281" r:id="rId11"/>
    <p:sldId id="312" r:id="rId12"/>
    <p:sldId id="283" r:id="rId13"/>
    <p:sldId id="285" r:id="rId14"/>
    <p:sldId id="286" r:id="rId15"/>
    <p:sldId id="288" r:id="rId16"/>
    <p:sldId id="313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D685"/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19\&#1047;&#1074;&#1110;&#1090;&#1080;%20&#1055;&#1042;&#1040;\&#1047;&#1074;&#1110;&#1090;&#1085;&#1110;&#1089;&#1090;&#1100;%20&#1088;&#1110;&#1095;&#1085;&#1072;%20&#1079;&#1072;%202018%20&#1088;&#1110;&#1082;\&#1088;&#1086;&#1073;&#1086;&#1095;&#1077;\&#1054;&#1073;&#1108;&#1082;&#1090;&#1110;&#1074;%20&#1085;&#1072;%201%20&#1072;&#1091;&#1076;&#1080;&#1090;&#1086;&#1088;&#1072;%20&#8212;%20&#1082;&#1086;&#1087;&#1080;&#1103;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19\&#1047;&#1074;&#1110;&#1090;&#1080;%20&#1055;&#1042;&#1040;\&#1047;&#1074;&#1110;&#1090;&#1085;&#1110;&#1089;&#1090;&#1100;%20&#1088;&#1110;&#1095;&#1085;&#1072;%20&#1079;&#1072;%202018%20&#1088;&#1110;&#1082;\&#1088;&#1086;&#1073;&#1086;&#1095;&#1077;\&#1040;&#1088;&#1082;&#1091;&#1096;%20Microsoft%20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19\&#1047;&#1074;&#1110;&#1090;&#1080;%20&#1055;&#1042;&#1040;\&#1047;&#1074;&#1110;&#1090;&#1085;&#1110;&#1089;&#1090;&#1100;%20&#1088;&#1110;&#1095;&#1085;&#1072;%20&#1079;&#1072;%202018%20&#1088;&#1110;&#1082;\&#1088;&#1086;&#1073;&#1086;&#1095;&#1077;\&#1040;&#1088;&#1082;&#1091;&#1096;%20Microsoft%20Exc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19\&#1047;&#1074;&#1110;&#1090;&#1080;%20&#1055;&#1042;&#1040;\&#1047;&#1074;&#1110;&#1090;&#1085;&#1110;&#1089;&#1090;&#1100;%20&#1088;&#1110;&#1095;&#1085;&#1072;%20&#1079;&#1072;%202018%20&#1088;&#1110;&#1082;\&#1088;&#1086;&#1073;&#1086;&#1095;&#1077;\&#1040;&#1088;&#1082;&#1091;&#1096;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shchii\Desktop\&#1047;&#1074;&#1110;&#1090;%20&#1050;&#1052;&#1059;%202017\&#1053;&#1086;&#1074;&#1080;&#1081;%20&#1040;&#1088;&#1082;&#1091;&#1096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shchii\Desktop\&#1047;&#1074;&#1110;&#1090;%20&#1050;&#1052;&#1059;%202017\&#1053;&#1086;&#1074;&#1080;&#1081;%20&#1040;&#1088;&#1082;&#1091;&#1096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shchii\Desktop\&#1047;&#1074;&#1110;&#1090;%20&#1050;&#1052;&#1059;%202017\&#1053;&#1086;&#1074;&#1080;&#1081;%20&#1040;&#1088;&#1082;&#1091;&#1096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shchii\Desktop\&#1047;&#1074;&#1110;&#1090;%20&#1050;&#1052;&#1059;%202017\&#1053;&#1086;&#1074;&#1080;&#1081;%20&#1040;&#1088;&#1082;&#1091;&#1096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fin\user_disk_D\&#1058;&#1088;&#1086;&#1097;&#1110;&#1081;%20&#1030;%20&#1054;\2019\&#1047;&#1074;&#1110;&#1090;&#1080;%20&#1055;&#1042;&#1040;\&#1047;&#1074;&#1110;&#1090;&#1085;&#1110;&#1089;&#1090;&#1100;%20&#1088;&#1110;&#1095;&#1085;&#1072;%20&#1079;&#1072;%202018%20&#1088;&#1110;&#1082;\&#1088;&#1086;&#1073;&#1086;&#1095;&#1077;\&#1040;&#1088;&#1082;&#1091;&#1096;%20Microsoft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shchii\Desktop\&#1047;&#1074;&#1110;&#1090;%20&#1050;&#1052;&#1059;%202017\&#1053;&#1086;&#1074;&#1080;&#1081;%20&#1040;&#1088;&#1082;&#1091;&#1096;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oshchii\Desktop\&#1047;&#1074;&#1110;&#1090;%20&#1050;&#1052;&#1059;%202017\&#1053;&#1086;&#1074;&#1080;&#1081;%20&#1040;&#1088;&#1082;&#1091;&#1096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solidFill>
            <a:schemeClr val="accent1"/>
          </a:solidFill>
        </a:ln>
        <a:effectLst/>
        <a:sp3d>
          <a:contourClr>
            <a:schemeClr val="accent1"/>
          </a:contourClr>
        </a:sp3d>
      </c:spPr>
    </c:sideWall>
    <c:backWall>
      <c:thickness val="0"/>
      <c:spPr>
        <a:noFill/>
        <a:ln>
          <a:solidFill>
            <a:schemeClr val="accent1"/>
          </a:solidFill>
        </a:ln>
        <a:effectLst/>
        <a:sp3d>
          <a:contourClr>
            <a:schemeClr val="accent1"/>
          </a:contourClr>
        </a:sp3d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'Розділ І (2)'!$A$2:$A$12</c:f>
              <c:strCache>
                <c:ptCount val="11"/>
                <c:pt idx="0">
                  <c:v>Черкаська ОДА</c:v>
                </c:pt>
                <c:pt idx="1">
                  <c:v>МОН</c:v>
                </c:pt>
                <c:pt idx="2">
                  <c:v>Полтавська ОДА</c:v>
                </c:pt>
                <c:pt idx="3">
                  <c:v>Львівська ОДА</c:v>
                </c:pt>
                <c:pt idx="4">
                  <c:v>Хмельницька ОДА</c:v>
                </c:pt>
                <c:pt idx="5">
                  <c:v>Закарпатська ОДА</c:v>
                </c:pt>
                <c:pt idx="6">
                  <c:v>Донецька ОДА</c:v>
                </c:pt>
                <c:pt idx="7">
                  <c:v>Тернопільська ОДА</c:v>
                </c:pt>
                <c:pt idx="8">
                  <c:v>Житомирська ОДА</c:v>
                </c:pt>
                <c:pt idx="9">
                  <c:v>МЗС</c:v>
                </c:pt>
                <c:pt idx="10">
                  <c:v>ДАЗВ</c:v>
                </c:pt>
              </c:strCache>
            </c:strRef>
          </c:cat>
          <c:val>
            <c:numRef>
              <c:f>'Розділ І (2)'!$B$2:$B$12</c:f>
              <c:numCache>
                <c:formatCode>0</c:formatCode>
                <c:ptCount val="11"/>
                <c:pt idx="0">
                  <c:v>186</c:v>
                </c:pt>
                <c:pt idx="1">
                  <c:v>139.5</c:v>
                </c:pt>
                <c:pt idx="2">
                  <c:v>135</c:v>
                </c:pt>
                <c:pt idx="3">
                  <c:v>113</c:v>
                </c:pt>
                <c:pt idx="4">
                  <c:v>101</c:v>
                </c:pt>
                <c:pt idx="5">
                  <c:v>100.5</c:v>
                </c:pt>
                <c:pt idx="6">
                  <c:v>77.333333333333329</c:v>
                </c:pt>
                <c:pt idx="7">
                  <c:v>68</c:v>
                </c:pt>
                <c:pt idx="8">
                  <c:v>64.400000000000006</c:v>
                </c:pt>
                <c:pt idx="9">
                  <c:v>60.75</c:v>
                </c:pt>
                <c:pt idx="1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0-447A-B209-AF9CE311E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8231456"/>
        <c:axId val="268229792"/>
        <c:axId val="0"/>
      </c:bar3DChart>
      <c:catAx>
        <c:axId val="268231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68229792"/>
        <c:crosses val="autoZero"/>
        <c:auto val="1"/>
        <c:lblAlgn val="ctr"/>
        <c:lblOffset val="100"/>
        <c:noMultiLvlLbl val="0"/>
      </c:catAx>
      <c:valAx>
        <c:axId val="268229792"/>
        <c:scaling>
          <c:orientation val="minMax"/>
        </c:scaling>
        <c:delete val="1"/>
        <c:axPos val="t"/>
        <c:numFmt formatCode="0" sourceLinked="1"/>
        <c:majorTickMark val="none"/>
        <c:minorTickMark val="none"/>
        <c:tickLblPos val="nextTo"/>
        <c:crossAx val="2682314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07ACBCD-0DD3-4EAB-B162-681865A8BE80}" type="VALUE">
                      <a:rPr lang="uk-UA"/>
                      <a:pPr/>
                      <a:t>[ЗНАЧЕННЯ]</a:t>
                    </a:fld>
                    <a:endParaRPr lang="uk-UA"/>
                  </a:p>
                  <a:p>
                    <a:r>
                      <a:rPr lang="uk-UA"/>
                      <a:t>тис.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DBF-49F6-A274-C29F692AA3F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BFAA55E-94AB-4100-B607-E9BD12C8E72B}" type="VALUE">
                      <a:rPr lang="uk-UA"/>
                      <a:pPr/>
                      <a:t>[ЗНАЧЕННЯ]</a:t>
                    </a:fld>
                    <a:endParaRPr lang="uk-UA"/>
                  </a:p>
                  <a:p>
                    <a:r>
                      <a:rPr lang="uk-UA"/>
                      <a:t>тис.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DBF-49F6-A274-C29F692AA3F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D26590B-6616-471E-ABEF-5B1B36D37A45}" type="VALUE">
                      <a:rPr lang="uk-UA"/>
                      <a:pPr/>
                      <a:t>[ЗНАЧЕННЯ]</a:t>
                    </a:fld>
                    <a:endParaRPr lang="uk-UA"/>
                  </a:p>
                  <a:p>
                    <a:r>
                      <a:rPr lang="uk-UA"/>
                      <a:t>тис.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DBF-49F6-A274-C29F692AA3F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80EB41A-15F0-4314-8533-2EFE9763A13D}" type="VALUE">
                      <a:rPr lang="uk-UA"/>
                      <a:pPr/>
                      <a:t>[ЗНАЧЕННЯ]</a:t>
                    </a:fld>
                    <a:endParaRPr lang="uk-UA"/>
                  </a:p>
                  <a:p>
                    <a:r>
                      <a:rPr lang="uk-UA"/>
                      <a:t>тис.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DBF-49F6-A274-C29F692AA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Аркуш3!$A$4:$A$7</c:f>
              <c:strCache>
                <c:ptCount val="4"/>
                <c:pt idx="0">
                  <c:v>Надано рекомендацій</c:v>
                </c:pt>
                <c:pt idx="1">
                  <c:v>Рекомендації, які виконано</c:v>
                </c:pt>
                <c:pt idx="2">
                  <c:v>Рекомендації, щодо яких не настав термін  виконання</c:v>
                </c:pt>
                <c:pt idx="3">
                  <c:v>Рекомендації, які не виконано</c:v>
                </c:pt>
              </c:strCache>
            </c:strRef>
          </c:cat>
          <c:val>
            <c:numRef>
              <c:f>Аркуш3!$B$4:$B$7</c:f>
              <c:numCache>
                <c:formatCode>General</c:formatCode>
                <c:ptCount val="4"/>
                <c:pt idx="0">
                  <c:v>16.7</c:v>
                </c:pt>
                <c:pt idx="1">
                  <c:v>10.1</c:v>
                </c:pt>
                <c:pt idx="2">
                  <c:v>3.9</c:v>
                </c:pt>
                <c:pt idx="3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BF-49F6-A274-C29F692AA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677311"/>
        <c:axId val="1184685215"/>
      </c:barChart>
      <c:lineChart>
        <c:grouping val="standard"/>
        <c:varyColors val="0"/>
        <c:ser>
          <c:idx val="1"/>
          <c:order val="1"/>
          <c:spPr>
            <a:ln w="3492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397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3888888888888884E-2"/>
                  <c:y val="-4.1666666666666685E-2"/>
                </c:manualLayout>
              </c:layout>
              <c:tx>
                <c:rich>
                  <a:bodyPr/>
                  <a:lstStyle/>
                  <a:p>
                    <a:fld id="{EF6521BD-B9E3-4C3D-87D1-68344078B475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DBF-49F6-A274-C29F692AA3FC}"/>
                </c:ext>
              </c:extLst>
            </c:dLbl>
            <c:dLbl>
              <c:idx val="2"/>
              <c:layout>
                <c:manualLayout>
                  <c:x val="-4.1666666666666768E-2"/>
                  <c:y val="-5.5555555555555552E-2"/>
                </c:manualLayout>
              </c:layout>
              <c:tx>
                <c:rich>
                  <a:bodyPr/>
                  <a:lstStyle/>
                  <a:p>
                    <a:fld id="{E683ABF1-15D7-4ECE-B71D-F0C4D95F9F43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DBF-49F6-A274-C29F692AA3FC}"/>
                </c:ext>
              </c:extLst>
            </c:dLbl>
            <c:dLbl>
              <c:idx val="3"/>
              <c:layout>
                <c:manualLayout>
                  <c:x val="-5.8333333333333438E-2"/>
                  <c:y val="-6.0185185185185272E-2"/>
                </c:manualLayout>
              </c:layout>
              <c:tx>
                <c:rich>
                  <a:bodyPr/>
                  <a:lstStyle/>
                  <a:p>
                    <a:fld id="{399E1D07-CA7B-4637-B106-F6911F0E4440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DBF-49F6-A274-C29F692AA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Аркуш3!$A$4:$A$7</c:f>
              <c:strCache>
                <c:ptCount val="4"/>
                <c:pt idx="0">
                  <c:v>Надано рекомендацій</c:v>
                </c:pt>
                <c:pt idx="1">
                  <c:v>Рекомендації, які виконано</c:v>
                </c:pt>
                <c:pt idx="2">
                  <c:v>Рекомендації, щодо яких не настав термін  виконання</c:v>
                </c:pt>
                <c:pt idx="3">
                  <c:v>Рекомендації, які не виконано</c:v>
                </c:pt>
              </c:strCache>
            </c:strRef>
          </c:cat>
          <c:val>
            <c:numRef>
              <c:f>Аркуш3!$C$4:$C$7</c:f>
              <c:numCache>
                <c:formatCode>0.0</c:formatCode>
                <c:ptCount val="4"/>
                <c:pt idx="1">
                  <c:v>60.479041916167667</c:v>
                </c:pt>
                <c:pt idx="2">
                  <c:v>23.353293413173652</c:v>
                </c:pt>
                <c:pt idx="3">
                  <c:v>16.167664670658684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DBF-49F6-A274-C29F692AA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4683551"/>
        <c:axId val="1184687711"/>
      </c:lineChart>
      <c:catAx>
        <c:axId val="1184677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84685215"/>
        <c:crosses val="autoZero"/>
        <c:auto val="1"/>
        <c:lblAlgn val="ctr"/>
        <c:lblOffset val="100"/>
        <c:noMultiLvlLbl val="0"/>
      </c:catAx>
      <c:valAx>
        <c:axId val="11846852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84677311"/>
        <c:crosses val="autoZero"/>
        <c:crossBetween val="between"/>
      </c:valAx>
      <c:valAx>
        <c:axId val="1184687711"/>
        <c:scaling>
          <c:orientation val="minMax"/>
        </c:scaling>
        <c:delete val="0"/>
        <c:axPos val="r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84683551"/>
        <c:crosses val="max"/>
        <c:crossBetween val="between"/>
      </c:valAx>
      <c:catAx>
        <c:axId val="11846835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846877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07ACBCD-0DD3-4EAB-B162-681865A8BE80}" type="VALUE">
                      <a:rPr lang="uk-UA"/>
                      <a:pPr/>
                      <a:t>[ЗНАЧЕННЯ]</a:t>
                    </a:fld>
                    <a:endParaRPr lang="uk-UA"/>
                  </a:p>
                  <a:p>
                    <a:r>
                      <a:rPr lang="uk-UA"/>
                      <a:t>тис.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7A-4120-8929-DEF67D19C7C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BFAA55E-94AB-4100-B607-E9BD12C8E72B}" type="VALUE">
                      <a:rPr lang="uk-UA"/>
                      <a:pPr/>
                      <a:t>[ЗНАЧЕННЯ]</a:t>
                    </a:fld>
                    <a:endParaRPr lang="uk-UA"/>
                  </a:p>
                  <a:p>
                    <a:r>
                      <a:rPr lang="uk-UA"/>
                      <a:t>тис.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F7A-4120-8929-DEF67D19C7C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D26590B-6616-471E-ABEF-5B1B36D37A45}" type="VALUE">
                      <a:rPr lang="uk-UA"/>
                      <a:pPr/>
                      <a:t>[ЗНАЧЕННЯ]</a:t>
                    </a:fld>
                    <a:endParaRPr lang="uk-UA"/>
                  </a:p>
                  <a:p>
                    <a:r>
                      <a:rPr lang="uk-UA"/>
                      <a:t>тис.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F7A-4120-8929-DEF67D19C7C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80EB41A-15F0-4314-8533-2EFE9763A13D}" type="VALUE">
                      <a:rPr lang="uk-UA"/>
                      <a:pPr/>
                      <a:t>[ЗНАЧЕННЯ]</a:t>
                    </a:fld>
                    <a:endParaRPr lang="uk-UA"/>
                  </a:p>
                  <a:p>
                    <a:r>
                      <a:rPr lang="uk-UA"/>
                      <a:t>тис.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F7A-4120-8929-DEF67D19C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'Аркуш3 (2)'!$A$4:$A$7</c:f>
              <c:strCache>
                <c:ptCount val="4"/>
                <c:pt idx="0">
                  <c:v>Надано рекомендацій</c:v>
                </c:pt>
                <c:pt idx="1">
                  <c:v>Рекомендації, які виконано</c:v>
                </c:pt>
                <c:pt idx="2">
                  <c:v>Рекомендації, щодо яких не настав термін  виконання</c:v>
                </c:pt>
                <c:pt idx="3">
                  <c:v>Рекомендації, які не виконано</c:v>
                </c:pt>
              </c:strCache>
            </c:strRef>
          </c:cat>
          <c:val>
            <c:numRef>
              <c:f>'Аркуш3 (2)'!$B$4:$B$7</c:f>
              <c:numCache>
                <c:formatCode>General</c:formatCode>
                <c:ptCount val="4"/>
                <c:pt idx="0">
                  <c:v>2.98</c:v>
                </c:pt>
                <c:pt idx="1">
                  <c:v>2.16</c:v>
                </c:pt>
                <c:pt idx="2">
                  <c:v>0.47</c:v>
                </c:pt>
                <c:pt idx="3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7A-4120-8929-DEF67D19C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677311"/>
        <c:axId val="1184685215"/>
      </c:barChart>
      <c:lineChart>
        <c:grouping val="standard"/>
        <c:varyColors val="0"/>
        <c:ser>
          <c:idx val="1"/>
          <c:order val="1"/>
          <c:spPr>
            <a:ln w="3492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5397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3888888888888884E-2"/>
                  <c:y val="-4.1666666666666685E-2"/>
                </c:manualLayout>
              </c:layout>
              <c:tx>
                <c:rich>
                  <a:bodyPr/>
                  <a:lstStyle/>
                  <a:p>
                    <a:fld id="{EF6521BD-B9E3-4C3D-87D1-68344078B475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F7A-4120-8929-DEF67D19C7C6}"/>
                </c:ext>
              </c:extLst>
            </c:dLbl>
            <c:dLbl>
              <c:idx val="2"/>
              <c:layout>
                <c:manualLayout>
                  <c:x val="-4.1666666666666768E-2"/>
                  <c:y val="-5.5555555555555552E-2"/>
                </c:manualLayout>
              </c:layout>
              <c:tx>
                <c:rich>
                  <a:bodyPr/>
                  <a:lstStyle/>
                  <a:p>
                    <a:fld id="{E683ABF1-15D7-4ECE-B71D-F0C4D95F9F43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F7A-4120-8929-DEF67D19C7C6}"/>
                </c:ext>
              </c:extLst>
            </c:dLbl>
            <c:dLbl>
              <c:idx val="3"/>
              <c:layout>
                <c:manualLayout>
                  <c:x val="-5.8333333333333438E-2"/>
                  <c:y val="-6.0185185185185272E-2"/>
                </c:manualLayout>
              </c:layout>
              <c:tx>
                <c:rich>
                  <a:bodyPr/>
                  <a:lstStyle/>
                  <a:p>
                    <a:fld id="{399E1D07-CA7B-4637-B106-F6911F0E4440}" type="VALUE">
                      <a:rPr lang="en-US"/>
                      <a:pPr/>
                      <a:t>[ЗНАЧЕННЯ]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F7A-4120-8929-DEF67D19C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'Аркуш3 (2)'!$A$4:$A$7</c:f>
              <c:strCache>
                <c:ptCount val="4"/>
                <c:pt idx="0">
                  <c:v>Надано рекомендацій</c:v>
                </c:pt>
                <c:pt idx="1">
                  <c:v>Рекомендації, які виконано</c:v>
                </c:pt>
                <c:pt idx="2">
                  <c:v>Рекомендації, щодо яких не настав термін  виконання</c:v>
                </c:pt>
                <c:pt idx="3">
                  <c:v>Рекомендації, які не виконано</c:v>
                </c:pt>
              </c:strCache>
            </c:strRef>
          </c:cat>
          <c:val>
            <c:numRef>
              <c:f>'Аркуш3 (2)'!$C$4:$C$7</c:f>
              <c:numCache>
                <c:formatCode>0.0</c:formatCode>
                <c:ptCount val="4"/>
                <c:pt idx="1">
                  <c:v>72.483221476510067</c:v>
                </c:pt>
                <c:pt idx="2">
                  <c:v>15.771812080536913</c:v>
                </c:pt>
                <c:pt idx="3">
                  <c:v>11.409395973154362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F7A-4120-8929-DEF67D19C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4683551"/>
        <c:axId val="1184687711"/>
      </c:lineChart>
      <c:catAx>
        <c:axId val="1184677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84685215"/>
        <c:crosses val="autoZero"/>
        <c:auto val="1"/>
        <c:lblAlgn val="ctr"/>
        <c:lblOffset val="100"/>
        <c:noMultiLvlLbl val="0"/>
      </c:catAx>
      <c:valAx>
        <c:axId val="1184685215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84677311"/>
        <c:crosses val="autoZero"/>
        <c:crossBetween val="between"/>
      </c:valAx>
      <c:valAx>
        <c:axId val="1184687711"/>
        <c:scaling>
          <c:orientation val="minMax"/>
          <c:max val="75"/>
          <c:min val="-20"/>
        </c:scaling>
        <c:delete val="0"/>
        <c:axPos val="r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84683551"/>
        <c:crosses val="max"/>
        <c:crossBetween val="between"/>
      </c:valAx>
      <c:catAx>
        <c:axId val="11846835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846877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Аркуш1!$B$3</c:f>
              <c:strCache>
                <c:ptCount val="1"/>
                <c:pt idx="0">
                  <c:v>ЦОВВ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  <a:sp3d>
              <a:contourClr>
                <a:schemeClr val="tx1">
                  <a:lumMod val="95000"/>
                  <a:lumOff val="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9.3871286020911458E-3"/>
                  <c:y val="9.5803974507090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4A-45A7-A817-E855E91C119D}"/>
                </c:ext>
              </c:extLst>
            </c:dLbl>
            <c:dLbl>
              <c:idx val="1"/>
              <c:layout>
                <c:manualLayout>
                  <c:x val="1.6427475053659542E-2"/>
                  <c:y val="-9.5803974507091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4A-45A7-A817-E855E91C119D}"/>
                </c:ext>
              </c:extLst>
            </c:dLbl>
            <c:dLbl>
              <c:idx val="2"/>
              <c:layout>
                <c:manualLayout>
                  <c:x val="4.6935643010455842E-3"/>
                  <c:y val="9.3408875144413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4A-45A7-A817-E855E91C11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Аркуш1!$A$4:$A$6</c:f>
              <c:strCache>
                <c:ptCount val="3"/>
                <c:pt idx="0">
                  <c:v>Проведено фінансових аудитів та/або аудитів відповідності</c:v>
                </c:pt>
                <c:pt idx="1">
                  <c:v>Проведено аудитів ефективності</c:v>
                </c:pt>
                <c:pt idx="2">
                  <c:v>Взято участь в інших контрольних заходах  (комісійних перевірках, службових розслідуваннях)</c:v>
                </c:pt>
              </c:strCache>
            </c:strRef>
          </c:cat>
          <c:val>
            <c:numRef>
              <c:f>Аркуш1!$B$4:$B$6</c:f>
              <c:numCache>
                <c:formatCode>General</c:formatCode>
                <c:ptCount val="3"/>
                <c:pt idx="0">
                  <c:v>1991</c:v>
                </c:pt>
                <c:pt idx="1">
                  <c:v>181</c:v>
                </c:pt>
                <c:pt idx="2">
                  <c:v>756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6B4A-45A7-A817-E855E91C119D}"/>
            </c:ext>
          </c:extLst>
        </c:ser>
        <c:ser>
          <c:idx val="1"/>
          <c:order val="1"/>
          <c:tx>
            <c:strRef>
              <c:f>Аркуш1!$C$3</c:f>
              <c:strCache>
                <c:ptCount val="1"/>
                <c:pt idx="0">
                  <c:v>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  <a:sp3d>
              <a:contourClr>
                <a:schemeClr val="tx1">
                  <a:lumMod val="95000"/>
                  <a:lumOff val="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6427475053659542E-2"/>
                  <c:y val="-2.39509936267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4A-45A7-A817-E855E91C119D}"/>
                </c:ext>
              </c:extLst>
            </c:dLbl>
            <c:dLbl>
              <c:idx val="1"/>
              <c:layout>
                <c:manualLayout>
                  <c:x val="1.760086612892094E-2"/>
                  <c:y val="-2.1555894264095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4A-45A7-A817-E855E91C119D}"/>
                </c:ext>
              </c:extLst>
            </c:dLbl>
            <c:dLbl>
              <c:idx val="2"/>
              <c:layout>
                <c:manualLayout>
                  <c:x val="1.994764827944373E-2"/>
                  <c:y val="-3.8321589802836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4A-45A7-A817-E855E91C11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Аркуш1!$A$4:$A$6</c:f>
              <c:strCache>
                <c:ptCount val="3"/>
                <c:pt idx="0">
                  <c:v>Проведено фінансових аудитів та/або аудитів відповідності</c:v>
                </c:pt>
                <c:pt idx="1">
                  <c:v>Проведено аудитів ефективності</c:v>
                </c:pt>
                <c:pt idx="2">
                  <c:v>Взято участь в інших контрольних заходах  (комісійних перевірках, службових розслідуваннях)</c:v>
                </c:pt>
              </c:strCache>
            </c:strRef>
          </c:cat>
          <c:val>
            <c:numRef>
              <c:f>Аркуш1!$C$4:$C$6</c:f>
              <c:numCache>
                <c:formatCode>General</c:formatCode>
                <c:ptCount val="3"/>
                <c:pt idx="0">
                  <c:v>287</c:v>
                </c:pt>
                <c:pt idx="1">
                  <c:v>85</c:v>
                </c:pt>
                <c:pt idx="2">
                  <c:v>254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6B4A-45A7-A817-E855E91C1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4381279"/>
        <c:axId val="924378367"/>
        <c:axId val="0"/>
      </c:bar3DChart>
      <c:catAx>
        <c:axId val="92438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924378367"/>
        <c:crosses val="autoZero"/>
        <c:auto val="1"/>
        <c:lblAlgn val="ctr"/>
        <c:lblOffset val="100"/>
        <c:noMultiLvlLbl val="0"/>
      </c:catAx>
      <c:valAx>
        <c:axId val="924378367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24381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569465629388952"/>
          <c:y val="0.92495041012776247"/>
          <c:w val="0.25692903598716516"/>
          <c:h val="6.0678993696173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uk-UA"/>
        </a:p>
      </c:txPr>
    </c:title>
    <c:autoTitleDeleted val="0"/>
    <c:view3D>
      <c:rotX val="15"/>
      <c:rotY val="20"/>
      <c:rAngAx val="1"/>
    </c:view3D>
    <c:floor>
      <c:thickness val="0"/>
      <c:spPr>
        <a:pattFill prst="horzBrick">
          <a:fgClr>
            <a:srgbClr val="FFC000"/>
          </a:fgClr>
          <a:bgClr>
            <a:schemeClr val="bg1">
              <a:lumMod val="65000"/>
            </a:schemeClr>
          </a:bgClr>
        </a:patt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Аркуш2!$A$2</c:f>
              <c:strCache>
                <c:ptCount val="1"/>
                <c:pt idx="0">
                  <c:v>порушення, що призвели до втрат ресурсів, млн грн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5000000000000001E-2"/>
                  <c:y val="0.1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18-4879-83DC-0376815BC8F6}"/>
                </c:ext>
              </c:extLst>
            </c:dLbl>
            <c:dLbl>
              <c:idx val="1"/>
              <c:layout>
                <c:manualLayout>
                  <c:x val="2.5000000000000001E-2"/>
                  <c:y val="9.72222222222222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18-4879-83DC-0376815BC8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Аркуш2!$B$1:$C$1</c:f>
              <c:strCache>
                <c:ptCount val="2"/>
                <c:pt idx="0">
                  <c:v>ЦОВВ</c:v>
                </c:pt>
                <c:pt idx="1">
                  <c:v>ОДА</c:v>
                </c:pt>
              </c:strCache>
            </c:strRef>
          </c:cat>
          <c:val>
            <c:numRef>
              <c:f>Аркуш2!$B$2:$C$2</c:f>
              <c:numCache>
                <c:formatCode>General</c:formatCode>
                <c:ptCount val="2"/>
                <c:pt idx="0">
                  <c:v>642.20000000000005</c:v>
                </c:pt>
                <c:pt idx="1">
                  <c:v>159.5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18-4879-83DC-0376815BC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871168"/>
        <c:axId val="96872704"/>
        <c:axId val="0"/>
      </c:bar3DChart>
      <c:catAx>
        <c:axId val="968711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6872704"/>
        <c:crosses val="autoZero"/>
        <c:auto val="1"/>
        <c:lblAlgn val="ctr"/>
        <c:lblOffset val="100"/>
        <c:noMultiLvlLbl val="0"/>
      </c:catAx>
      <c:valAx>
        <c:axId val="96872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87116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uk-UA"/>
        </a:p>
      </c:txPr>
    </c:title>
    <c:autoTitleDeleted val="0"/>
    <c:view3D>
      <c:rotX val="15"/>
      <c:rotY val="20"/>
      <c:rAngAx val="1"/>
    </c:view3D>
    <c:floor>
      <c:thickness val="0"/>
      <c:spPr>
        <a:pattFill prst="horzBrick">
          <a:fgClr>
            <a:srgbClr val="FFC000"/>
          </a:fgClr>
          <a:bgClr>
            <a:schemeClr val="bg1">
              <a:lumMod val="65000"/>
            </a:schemeClr>
          </a:bgClr>
        </a:patt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'Аркуш2 (2)'!$A$2</c:f>
              <c:strCache>
                <c:ptCount val="1"/>
                <c:pt idx="0">
                  <c:v>порушення, що не призвели до втрат, кількість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5000000000000001E-2"/>
                  <c:y val="0.125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4,9</a:t>
                    </a:r>
                  </a:p>
                  <a:p>
                    <a:r>
                      <a:rPr lang="uk-UA" dirty="0" smtClean="0"/>
                      <a:t>тис.</a:t>
                    </a:r>
                    <a:endParaRPr lang="uk-UA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EC-4F18-B06A-52B830A7FE4C}"/>
                </c:ext>
              </c:extLst>
            </c:dLbl>
            <c:dLbl>
              <c:idx val="1"/>
              <c:layout>
                <c:manualLayout>
                  <c:x val="2.7777777777777779E-3"/>
                  <c:y val="9.2592592592592671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1,0</a:t>
                    </a:r>
                  </a:p>
                  <a:p>
                    <a:r>
                      <a:rPr lang="uk-UA" dirty="0" smtClean="0"/>
                      <a:t>тис.</a:t>
                    </a:r>
                    <a:endParaRPr lang="uk-UA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EC-4F18-B06A-52B830A7FE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'Аркуш2 (2)'!$B$1:$C$1</c:f>
              <c:strCache>
                <c:ptCount val="2"/>
                <c:pt idx="0">
                  <c:v>ЦОВВ</c:v>
                </c:pt>
                <c:pt idx="1">
                  <c:v>ОДА</c:v>
                </c:pt>
              </c:strCache>
            </c:strRef>
          </c:cat>
          <c:val>
            <c:numRef>
              <c:f>'Аркуш2 (2)'!$B$2:$C$2</c:f>
              <c:numCache>
                <c:formatCode>General</c:formatCode>
                <c:ptCount val="2"/>
                <c:pt idx="0">
                  <c:v>2900</c:v>
                </c:pt>
                <c:pt idx="1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EC-4F18-B06A-52B830A7F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893952"/>
        <c:axId val="96912128"/>
        <c:axId val="0"/>
      </c:bar3DChart>
      <c:catAx>
        <c:axId val="968939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6912128"/>
        <c:crosses val="autoZero"/>
        <c:auto val="1"/>
        <c:lblAlgn val="ctr"/>
        <c:lblOffset val="100"/>
        <c:noMultiLvlLbl val="0"/>
      </c:catAx>
      <c:valAx>
        <c:axId val="96912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89395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uk-UA"/>
        </a:p>
      </c:txPr>
    </c:title>
    <c:autoTitleDeleted val="0"/>
    <c:view3D>
      <c:rotX val="15"/>
      <c:rotY val="20"/>
      <c:rAngAx val="1"/>
    </c:view3D>
    <c:floor>
      <c:thickness val="0"/>
      <c:spPr>
        <a:pattFill prst="horzBrick">
          <a:fgClr>
            <a:srgbClr val="FFC000"/>
          </a:fgClr>
          <a:bgClr>
            <a:schemeClr val="bg1">
              <a:lumMod val="65000"/>
            </a:schemeClr>
          </a:bgClr>
        </a:patt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'Аркуш2 (3)'!$A$2</c:f>
              <c:strCache>
                <c:ptCount val="1"/>
                <c:pt idx="0">
                  <c:v>нефінансові порушення, кількість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000000000000001E-2"/>
                  <c:y val="0.125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15,5</a:t>
                    </a:r>
                  </a:p>
                  <a:p>
                    <a:r>
                      <a:rPr lang="uk-UA" dirty="0" smtClean="0"/>
                      <a:t>тис.</a:t>
                    </a:r>
                    <a:endParaRPr lang="uk-UA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EB-4B71-B71C-BEA6948D4A7C}"/>
                </c:ext>
              </c:extLst>
            </c:dLbl>
            <c:dLbl>
              <c:idx val="1"/>
              <c:layout>
                <c:manualLayout>
                  <c:x val="2.5000000000000001E-2"/>
                  <c:y val="9.7222222222222224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2,6</a:t>
                    </a:r>
                  </a:p>
                  <a:p>
                    <a:r>
                      <a:rPr lang="uk-UA" dirty="0" smtClean="0"/>
                      <a:t>тис.</a:t>
                    </a:r>
                    <a:endParaRPr lang="uk-UA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EB-4B71-B71C-BEA6948D4A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'Аркуш2 (3)'!$B$1:$C$1</c:f>
              <c:strCache>
                <c:ptCount val="2"/>
                <c:pt idx="0">
                  <c:v>ЦОВВ</c:v>
                </c:pt>
                <c:pt idx="1">
                  <c:v>ОДА</c:v>
                </c:pt>
              </c:strCache>
            </c:strRef>
          </c:cat>
          <c:val>
            <c:numRef>
              <c:f>'Аркуш2 (3)'!$B$2:$C$2</c:f>
              <c:numCache>
                <c:formatCode>General</c:formatCode>
                <c:ptCount val="2"/>
                <c:pt idx="0">
                  <c:v>6949</c:v>
                </c:pt>
                <c:pt idx="1">
                  <c:v>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EB-4B71-B71C-BEA6948D4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023104"/>
        <c:axId val="97024640"/>
        <c:axId val="0"/>
      </c:bar3DChart>
      <c:catAx>
        <c:axId val="970231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7024640"/>
        <c:crosses val="autoZero"/>
        <c:auto val="1"/>
        <c:lblAlgn val="ctr"/>
        <c:lblOffset val="100"/>
        <c:noMultiLvlLbl val="0"/>
      </c:catAx>
      <c:valAx>
        <c:axId val="9702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02310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err="1" smtClean="0"/>
              <a:t>недоліки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проблеми</a:t>
            </a:r>
            <a:endParaRPr lang="ru-RU" dirty="0" smtClean="0"/>
          </a:p>
          <a:p>
            <a:pPr>
              <a:defRPr sz="1400"/>
            </a:pPr>
            <a:r>
              <a:rPr lang="ru-RU" dirty="0" smtClean="0"/>
              <a:t>(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системі</a:t>
            </a:r>
            <a:r>
              <a:rPr lang="ru-RU" dirty="0"/>
              <a:t> ВК), </a:t>
            </a:r>
            <a:r>
              <a:rPr lang="ru-RU" dirty="0" err="1"/>
              <a:t>кількість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pattFill prst="horzBrick">
          <a:fgClr>
            <a:srgbClr val="FFC000"/>
          </a:fgClr>
          <a:bgClr>
            <a:schemeClr val="bg1">
              <a:lumMod val="65000"/>
            </a:schemeClr>
          </a:bgClr>
        </a:patt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048448"/>
        <c:axId val="97049984"/>
        <c:axId val="0"/>
      </c:bar3DChart>
      <c:catAx>
        <c:axId val="970484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7049984"/>
        <c:crosses val="autoZero"/>
        <c:auto val="1"/>
        <c:lblAlgn val="ctr"/>
        <c:lblOffset val="100"/>
        <c:noMultiLvlLbl val="0"/>
      </c:catAx>
      <c:valAx>
        <c:axId val="97049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0484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 dirty="0" smtClean="0">
                <a:solidFill>
                  <a:schemeClr val="tx1"/>
                </a:solidFill>
              </a:rPr>
              <a:t>виявлені недоліки та проблеми, кількість</a:t>
            </a:r>
            <a:endParaRPr lang="uk-UA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pattFill prst="weave">
          <a:fgClr>
            <a:srgbClr val="FFCC00"/>
          </a:fgClr>
          <a:bgClr>
            <a:schemeClr val="bg1">
              <a:lumMod val="50000"/>
            </a:schemeClr>
          </a:bgClr>
        </a:pattFill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0.25462962962962965"/>
                </c:manualLayout>
              </c:layout>
              <c:tx>
                <c:rich>
                  <a:bodyPr/>
                  <a:lstStyle/>
                  <a:p>
                    <a:fld id="{9E91A3F7-8963-4813-BB11-29F248402325}" type="VALUE">
                      <a:rPr lang="uk-UA" smtClean="0"/>
                      <a:pPr/>
                      <a:t>[ЗНАЧЕННЯ]</a:t>
                    </a:fld>
                    <a:endParaRPr lang="uk-UA" smtClean="0"/>
                  </a:p>
                  <a:p>
                    <a:r>
                      <a:rPr lang="uk-UA" smtClean="0"/>
                      <a:t>тис.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4A1-4975-B843-BA7CF47B157F}"/>
                </c:ext>
              </c:extLst>
            </c:dLbl>
            <c:dLbl>
              <c:idx val="1"/>
              <c:layout>
                <c:manualLayout>
                  <c:x val="2.2222222222222223E-2"/>
                  <c:y val="0.2361111111111111"/>
                </c:manualLayout>
              </c:layout>
              <c:tx>
                <c:rich>
                  <a:bodyPr/>
                  <a:lstStyle/>
                  <a:p>
                    <a:fld id="{6BD86CCC-5EDD-4D77-BF30-BE0292F11643}" type="VALUE">
                      <a:rPr lang="uk-UA" smtClean="0"/>
                      <a:pPr/>
                      <a:t>[ЗНАЧЕННЯ]</a:t>
                    </a:fld>
                    <a:endParaRPr lang="uk-UA" smtClean="0"/>
                  </a:p>
                  <a:p>
                    <a:r>
                      <a:rPr lang="uk-UA" smtClean="0"/>
                      <a:t>тис.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4A1-4975-B843-BA7CF47B15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Аркуш2!$A$1:$A$2</c:f>
              <c:strCache>
                <c:ptCount val="2"/>
                <c:pt idx="0">
                  <c:v>ЦОВВ</c:v>
                </c:pt>
                <c:pt idx="1">
                  <c:v>ОДА</c:v>
                </c:pt>
              </c:strCache>
            </c:strRef>
          </c:cat>
          <c:val>
            <c:numRef>
              <c:f>Аркуш2!$B$1:$B$2</c:f>
              <c:numCache>
                <c:formatCode>General</c:formatCode>
                <c:ptCount val="2"/>
                <c:pt idx="0">
                  <c:v>3.1</c:v>
                </c:pt>
                <c:pt idx="1">
                  <c:v>1.4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B4A1-4975-B843-BA7CF47B1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3668351"/>
        <c:axId val="923669599"/>
        <c:axId val="0"/>
      </c:bar3DChart>
      <c:catAx>
        <c:axId val="9236683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3669599"/>
        <c:crosses val="autoZero"/>
        <c:auto val="1"/>
        <c:lblAlgn val="ctr"/>
        <c:lblOffset val="100"/>
        <c:noMultiLvlLbl val="0"/>
      </c:catAx>
      <c:valAx>
        <c:axId val="92366959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2366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Відшкодовано </a:t>
            </a:r>
            <a:r>
              <a:rPr lang="uk-UA" dirty="0" smtClean="0"/>
              <a:t>втрат, млн грн</a:t>
            </a:r>
            <a:endParaRPr lang="uk-UA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Аркуш3!$A$4</c:f>
              <c:strCache>
                <c:ptCount val="1"/>
                <c:pt idx="0">
                  <c:v>Відшкодовано втрат, млн грн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7.4145816351400794E-3"/>
                  <c:y val="0.29185150838709467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364,6</a:t>
                    </a:r>
                  </a:p>
                  <a:p>
                    <a:r>
                      <a:rPr lang="uk-UA" dirty="0" smtClean="0"/>
                      <a:t>млн</a:t>
                    </a:r>
                    <a:endParaRPr lang="uk-UA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99365098119079"/>
                      <c:h val="0.201294898840452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B58-4A2C-AAD7-4BF3632FC300}"/>
                </c:ext>
              </c:extLst>
            </c:dLbl>
            <c:dLbl>
              <c:idx val="1"/>
              <c:layout>
                <c:manualLayout>
                  <c:x val="3.3333333333333333E-2"/>
                  <c:y val="1.8518518518518604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22,4</a:t>
                    </a:r>
                  </a:p>
                  <a:p>
                    <a:r>
                      <a:rPr lang="uk-UA" dirty="0" smtClean="0"/>
                      <a:t>млн</a:t>
                    </a:r>
                    <a:endParaRPr lang="uk-UA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8-4A2C-AAD7-4BF3632FC3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Аркуш3!$B$3:$C$3</c:f>
              <c:strCache>
                <c:ptCount val="2"/>
                <c:pt idx="0">
                  <c:v>ЦОВВ</c:v>
                </c:pt>
                <c:pt idx="1">
                  <c:v>ОДА</c:v>
                </c:pt>
              </c:strCache>
            </c:strRef>
          </c:cat>
          <c:val>
            <c:numRef>
              <c:f>Аркуш3!$B$4:$C$4</c:f>
              <c:numCache>
                <c:formatCode>General</c:formatCode>
                <c:ptCount val="2"/>
                <c:pt idx="0">
                  <c:v>55.5</c:v>
                </c:pt>
                <c:pt idx="1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58-4A2C-AAD7-4BF3632FC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503104"/>
        <c:axId val="97504640"/>
        <c:axId val="0"/>
      </c:bar3DChart>
      <c:catAx>
        <c:axId val="9750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i="1"/>
            </a:pPr>
            <a:endParaRPr lang="uk-UA"/>
          </a:p>
        </c:txPr>
        <c:crossAx val="97504640"/>
        <c:crosses val="autoZero"/>
        <c:auto val="1"/>
        <c:lblAlgn val="ctr"/>
        <c:lblOffset val="100"/>
        <c:noMultiLvlLbl val="0"/>
      </c:catAx>
      <c:valAx>
        <c:axId val="9750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503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Рівень</a:t>
            </a:r>
            <a:r>
              <a:rPr lang="uk-UA" baseline="0"/>
              <a:t> в</a:t>
            </a:r>
            <a:r>
              <a:rPr lang="uk-UA"/>
              <a:t>ідшкодування, %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'Аркуш3 (2)'!$A$4</c:f>
              <c:strCache>
                <c:ptCount val="1"/>
                <c:pt idx="0">
                  <c:v>Рівень відшкодування, %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layout>
                <c:manualLayout>
                  <c:x val="2.2222222222222223E-2"/>
                  <c:y val="0.152777777777777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19-496D-AA88-0F624F42FE47}"/>
                </c:ext>
              </c:extLst>
            </c:dLbl>
            <c:dLbl>
              <c:idx val="1"/>
              <c:layout>
                <c:manualLayout>
                  <c:x val="2.7777777777777776E-2"/>
                  <c:y val="1.38888888888888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9-496D-AA88-0F624F42F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'Аркуш3 (2)'!$B$3:$C$3</c:f>
              <c:strCache>
                <c:ptCount val="2"/>
                <c:pt idx="0">
                  <c:v>ЦОВВ</c:v>
                </c:pt>
                <c:pt idx="1">
                  <c:v>ОДА</c:v>
                </c:pt>
              </c:strCache>
            </c:strRef>
          </c:cat>
          <c:val>
            <c:numRef>
              <c:f>'Аркуш3 (2)'!$B$4:$C$4</c:f>
              <c:numCache>
                <c:formatCode>General</c:formatCode>
                <c:ptCount val="2"/>
                <c:pt idx="0">
                  <c:v>9</c:v>
                </c:pt>
                <c:pt idx="1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19-496D-AA88-0F624F42F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387648"/>
        <c:axId val="95389184"/>
        <c:axId val="0"/>
      </c:bar3DChart>
      <c:catAx>
        <c:axId val="95387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i="1"/>
            </a:pPr>
            <a:endParaRPr lang="uk-UA"/>
          </a:p>
        </c:txPr>
        <c:crossAx val="95389184"/>
        <c:crosses val="autoZero"/>
        <c:auto val="1"/>
        <c:lblAlgn val="ctr"/>
        <c:lblOffset val="100"/>
        <c:noMultiLvlLbl val="0"/>
      </c:catAx>
      <c:valAx>
        <c:axId val="95389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5387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BCC99-0D2F-422A-99A7-E94D965AE9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uk-UA"/>
        </a:p>
      </dgm:t>
    </dgm:pt>
    <dgm:pt modelId="{611DDB7E-7F29-4223-9D45-04E6666DAE11}">
      <dgm:prSet phldrT="[Текст]" custT="1"/>
      <dgm:spPr>
        <a:gradFill flip="none" rotWithShape="0">
          <a:gsLst>
            <a:gs pos="0">
              <a:schemeClr val="accent3">
                <a:shade val="5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спрямування внутрішнього аудиту на удосконалення </a:t>
          </a:r>
          <a:r>
            <a:rPr lang="uk-UA" sz="1600" dirty="0" smtClean="0">
              <a:solidFill>
                <a:schemeClr val="tx1"/>
              </a:solidFill>
            </a:rPr>
            <a:t>системи управління, запобігання фактам незаконного, неефективного та нерезультативного використання коштів, виникненню помилок та інших недоліків у діяльності, поліпшення внутрішнього контролю</a:t>
          </a:r>
          <a:endParaRPr lang="uk-UA" sz="1400" b="0" dirty="0">
            <a:solidFill>
              <a:schemeClr val="tx1"/>
            </a:solidFill>
          </a:endParaRPr>
        </a:p>
      </dgm:t>
    </dgm:pt>
    <dgm:pt modelId="{72416FB9-A097-497F-8EB2-A1E69587A6BC}" type="parTrans" cxnId="{C9F9B6AD-C00B-4F64-91CC-FE1875B73B68}">
      <dgm:prSet/>
      <dgm:spPr/>
      <dgm:t>
        <a:bodyPr/>
        <a:lstStyle/>
        <a:p>
          <a:endParaRPr lang="uk-UA"/>
        </a:p>
      </dgm:t>
    </dgm:pt>
    <dgm:pt modelId="{8B4965F0-47C0-46E4-8BD0-B3783A0B1E17}" type="sibTrans" cxnId="{C9F9B6AD-C00B-4F64-91CC-FE1875B73B68}">
      <dgm:prSet/>
      <dgm:spPr/>
      <dgm:t>
        <a:bodyPr/>
        <a:lstStyle/>
        <a:p>
          <a:endParaRPr lang="uk-UA"/>
        </a:p>
      </dgm:t>
    </dgm:pt>
    <dgm:pt modelId="{94E3B410-64D2-4551-9C88-2DF26999470D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доопрацювання основних внутрішніх документів </a:t>
          </a:r>
          <a:r>
            <a:rPr lang="uk-UA" sz="1600" dirty="0" smtClean="0">
              <a:solidFill>
                <a:schemeClr val="tx1"/>
              </a:solidFill>
            </a:rPr>
            <a:t>з питань внутрішнього аудиту в частині </a:t>
          </a:r>
          <a:r>
            <a:rPr lang="uk-UA" sz="1600" b="1" dirty="0" smtClean="0">
              <a:solidFill>
                <a:schemeClr val="tx1"/>
              </a:solidFill>
            </a:rPr>
            <a:t>уточнення та конкретизації важливих аспектів діяльності з внутрішнього аудиту </a:t>
          </a:r>
          <a:r>
            <a:rPr lang="uk-UA" sz="1400" dirty="0" smtClean="0">
              <a:solidFill>
                <a:schemeClr val="tx1"/>
              </a:solidFill>
            </a:rPr>
            <a:t>(ризик-орієнтованого планування; порядку та методології проведення внутрішніх оцінок якості; процедур та форм ведення обліку та накопичення звітних даних тощо)</a:t>
          </a:r>
          <a:endParaRPr lang="uk-UA" sz="1200" b="0" dirty="0">
            <a:solidFill>
              <a:schemeClr val="tx1"/>
            </a:solidFill>
          </a:endParaRPr>
        </a:p>
      </dgm:t>
    </dgm:pt>
    <dgm:pt modelId="{8011C049-F500-4A0E-B065-9458347B2277}" type="parTrans" cxnId="{9DC8ADC0-6AB9-4AC5-9C84-B81E81EEE25A}">
      <dgm:prSet/>
      <dgm:spPr/>
      <dgm:t>
        <a:bodyPr/>
        <a:lstStyle/>
        <a:p>
          <a:endParaRPr lang="uk-UA"/>
        </a:p>
      </dgm:t>
    </dgm:pt>
    <dgm:pt modelId="{DD4C934B-A65A-4336-BADE-6C41F09443D9}" type="sibTrans" cxnId="{9DC8ADC0-6AB9-4AC5-9C84-B81E81EEE25A}">
      <dgm:prSet/>
      <dgm:spPr/>
      <dgm:t>
        <a:bodyPr/>
        <a:lstStyle/>
        <a:p>
          <a:endParaRPr lang="uk-UA"/>
        </a:p>
      </dgm:t>
    </dgm:pt>
    <dgm:pt modelId="{2CDE1059-7852-490D-A795-047ABCAB269B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dirty="0" smtClean="0">
              <a:solidFill>
                <a:schemeClr val="tx1"/>
              </a:solidFill>
            </a:rPr>
            <a:t>Необхідність забезпечення </a:t>
          </a:r>
          <a:r>
            <a:rPr lang="uk-UA" sz="1600" b="1" dirty="0" smtClean="0">
              <a:solidFill>
                <a:schemeClr val="tx1"/>
              </a:solidFill>
            </a:rPr>
            <a:t>повноти формування та ведення бази даних </a:t>
          </a:r>
          <a:r>
            <a:rPr lang="uk-UA" sz="1600" dirty="0" smtClean="0">
              <a:solidFill>
                <a:schemeClr val="tx1"/>
              </a:solidFill>
            </a:rPr>
            <a:t>об’єктів внутрішнього аудиту</a:t>
          </a:r>
        </a:p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здійснення оцінки ризиків </a:t>
          </a:r>
          <a:r>
            <a:rPr lang="uk-UA" sz="1600" dirty="0" smtClean="0">
              <a:solidFill>
                <a:schemeClr val="tx1"/>
              </a:solidFill>
            </a:rPr>
            <a:t>при плануванні діяльності з внутрішнього аудиту</a:t>
          </a:r>
          <a:endParaRPr lang="uk-UA" sz="1600" b="1" dirty="0">
            <a:solidFill>
              <a:schemeClr val="tx1"/>
            </a:solidFill>
          </a:endParaRPr>
        </a:p>
      </dgm:t>
    </dgm:pt>
    <dgm:pt modelId="{BEDC6D77-B450-485E-8E36-1597CEFA7933}" type="parTrans" cxnId="{9836EB4C-15A9-416F-B30A-8B94A60FF93D}">
      <dgm:prSet/>
      <dgm:spPr/>
      <dgm:t>
        <a:bodyPr/>
        <a:lstStyle/>
        <a:p>
          <a:endParaRPr lang="uk-UA"/>
        </a:p>
      </dgm:t>
    </dgm:pt>
    <dgm:pt modelId="{E1043531-3938-4DCE-B937-00836911BA5A}" type="sibTrans" cxnId="{9836EB4C-15A9-416F-B30A-8B94A60FF93D}">
      <dgm:prSet/>
      <dgm:spPr/>
      <dgm:t>
        <a:bodyPr/>
        <a:lstStyle/>
        <a:p>
          <a:endParaRPr lang="uk-UA"/>
        </a:p>
      </dgm:t>
    </dgm:pt>
    <dgm:pt modelId="{00C61A3D-4375-44C7-B310-8AEE428C9F09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забезпечення належної результативності внутрішніх аудитів </a:t>
          </a:r>
          <a:r>
            <a:rPr lang="uk-UA" sz="1600" dirty="0" smtClean="0">
              <a:solidFill>
                <a:schemeClr val="tx1"/>
              </a:solidFill>
            </a:rPr>
            <a:t>та надання аудиторських рекомендацій, а також дотримання встановлених вимог при плануванні аудиту, формуванні цілей та визначенні питань, що підлягають дослідженню, проведенні внутрішніх аудитів та документуванні їх результатів</a:t>
          </a:r>
          <a:endParaRPr lang="uk-UA" sz="1600" b="1" dirty="0">
            <a:solidFill>
              <a:schemeClr val="tx1"/>
            </a:solidFill>
          </a:endParaRPr>
        </a:p>
      </dgm:t>
    </dgm:pt>
    <dgm:pt modelId="{EC285A7E-0E07-459F-BF76-9D95ADC505C5}" type="parTrans" cxnId="{169D9BAB-2670-4EEF-9B05-3FBAFFE06DBA}">
      <dgm:prSet/>
      <dgm:spPr/>
      <dgm:t>
        <a:bodyPr/>
        <a:lstStyle/>
        <a:p>
          <a:endParaRPr lang="uk-UA"/>
        </a:p>
      </dgm:t>
    </dgm:pt>
    <dgm:pt modelId="{9BA2B450-793B-406C-9062-4FBF129D1B23}" type="sibTrans" cxnId="{169D9BAB-2670-4EEF-9B05-3FBAFFE06DBA}">
      <dgm:prSet/>
      <dgm:spPr/>
      <dgm:t>
        <a:bodyPr/>
        <a:lstStyle/>
        <a:p>
          <a:endParaRPr lang="uk-UA"/>
        </a:p>
      </dgm:t>
    </dgm:pt>
    <dgm:pt modelId="{82794DC4-77DB-4CC1-9448-AA4F38BBF9E7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pPr algn="just"/>
          <a:r>
            <a:rPr lang="uk-UA" sz="1600" b="1" dirty="0" smtClean="0">
              <a:solidFill>
                <a:schemeClr val="tx1"/>
              </a:solidFill>
            </a:rPr>
            <a:t>Необхідність належної реалізації на практиці заходів із забезпечення та підвищення якості внутрішнього аудиту </a:t>
          </a:r>
          <a:r>
            <a:rPr lang="uk-UA" sz="1600" dirty="0" smtClean="0">
              <a:solidFill>
                <a:schemeClr val="tx1"/>
              </a:solidFill>
            </a:rPr>
            <a:t>та проведення внутрішніх оцінок якості внутрішнього аудиту тощо</a:t>
          </a:r>
          <a:endParaRPr lang="uk-UA" sz="1600" b="1" dirty="0">
            <a:solidFill>
              <a:schemeClr val="tx1"/>
            </a:solidFill>
          </a:endParaRPr>
        </a:p>
      </dgm:t>
    </dgm:pt>
    <dgm:pt modelId="{68F08169-0793-4600-BC76-7ABB90E68621}" type="parTrans" cxnId="{D73D539E-C787-4211-A39C-8D6D15E749F1}">
      <dgm:prSet/>
      <dgm:spPr/>
      <dgm:t>
        <a:bodyPr/>
        <a:lstStyle/>
        <a:p>
          <a:endParaRPr lang="uk-UA"/>
        </a:p>
      </dgm:t>
    </dgm:pt>
    <dgm:pt modelId="{2B830E9B-E40A-4173-8AB7-739D58A4C994}" type="sibTrans" cxnId="{D73D539E-C787-4211-A39C-8D6D15E749F1}">
      <dgm:prSet/>
      <dgm:spPr/>
      <dgm:t>
        <a:bodyPr/>
        <a:lstStyle/>
        <a:p>
          <a:endParaRPr lang="uk-UA"/>
        </a:p>
      </dgm:t>
    </dgm:pt>
    <dgm:pt modelId="{BB7AFD8C-C49C-4B34-96B8-2A7BFB743519}" type="pres">
      <dgm:prSet presAssocID="{556BCC99-0D2F-422A-99A7-E94D965AE9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8ACF85F-6187-405D-848B-A80C7E0C2331}" type="pres">
      <dgm:prSet presAssocID="{611DDB7E-7F29-4223-9D45-04E6666DAE11}" presName="parentLin" presStyleCnt="0"/>
      <dgm:spPr/>
    </dgm:pt>
    <dgm:pt modelId="{9772D797-72D5-4A84-83A4-0E08AC13C325}" type="pres">
      <dgm:prSet presAssocID="{611DDB7E-7F29-4223-9D45-04E6666DAE11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E0F3ABDF-3509-4A9F-829B-3C3DFD4BAF78}" type="pres">
      <dgm:prSet presAssocID="{611DDB7E-7F29-4223-9D45-04E6666DAE11}" presName="parentText" presStyleLbl="node1" presStyleIdx="0" presStyleCnt="5" custScaleX="131752" custScaleY="13005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0E3198-FEBC-4A66-9C87-66CEACABDDA5}" type="pres">
      <dgm:prSet presAssocID="{611DDB7E-7F29-4223-9D45-04E6666DAE11}" presName="negativeSpace" presStyleCnt="0"/>
      <dgm:spPr/>
    </dgm:pt>
    <dgm:pt modelId="{8E2803FA-9C7F-4733-A371-913E234970DA}" type="pres">
      <dgm:prSet presAssocID="{611DDB7E-7F29-4223-9D45-04E6666DAE11}" presName="childText" presStyleLbl="conFgAcc1" presStyleIdx="0" presStyleCnt="5">
        <dgm:presLayoutVars>
          <dgm:bulletEnabled val="1"/>
        </dgm:presLayoutVars>
      </dgm:prSet>
      <dgm:spPr/>
    </dgm:pt>
    <dgm:pt modelId="{EDE90B2D-ADBB-45CD-9211-39B129644DCC}" type="pres">
      <dgm:prSet presAssocID="{8B4965F0-47C0-46E4-8BD0-B3783A0B1E17}" presName="spaceBetweenRectangles" presStyleCnt="0"/>
      <dgm:spPr/>
    </dgm:pt>
    <dgm:pt modelId="{78FDD5F5-686E-4C21-95C9-5972BB941455}" type="pres">
      <dgm:prSet presAssocID="{94E3B410-64D2-4551-9C88-2DF26999470D}" presName="parentLin" presStyleCnt="0"/>
      <dgm:spPr/>
    </dgm:pt>
    <dgm:pt modelId="{D34394B8-50E7-4A82-A535-BA047E5B0079}" type="pres">
      <dgm:prSet presAssocID="{94E3B410-64D2-4551-9C88-2DF26999470D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DAA560CD-B86C-4673-A943-87B28DAF5C22}" type="pres">
      <dgm:prSet presAssocID="{94E3B410-64D2-4551-9C88-2DF26999470D}" presName="parentText" presStyleLbl="node1" presStyleIdx="1" presStyleCnt="5" custScaleX="131752" custScaleY="12755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9AB954-3B95-40DD-B3CB-FF0D50AC8C67}" type="pres">
      <dgm:prSet presAssocID="{94E3B410-64D2-4551-9C88-2DF26999470D}" presName="negativeSpace" presStyleCnt="0"/>
      <dgm:spPr/>
    </dgm:pt>
    <dgm:pt modelId="{9D59B18D-F00F-4DD1-9203-9BBBC1C375CB}" type="pres">
      <dgm:prSet presAssocID="{94E3B410-64D2-4551-9C88-2DF26999470D}" presName="childText" presStyleLbl="conFgAcc1" presStyleIdx="1" presStyleCnt="5">
        <dgm:presLayoutVars>
          <dgm:bulletEnabled val="1"/>
        </dgm:presLayoutVars>
      </dgm:prSet>
      <dgm:spPr/>
    </dgm:pt>
    <dgm:pt modelId="{903ABC7E-B7CC-4BF8-973A-B9053DEAE941}" type="pres">
      <dgm:prSet presAssocID="{DD4C934B-A65A-4336-BADE-6C41F09443D9}" presName="spaceBetweenRectangles" presStyleCnt="0"/>
      <dgm:spPr/>
    </dgm:pt>
    <dgm:pt modelId="{DB581C3D-12EB-4219-895C-064CE7AE5F44}" type="pres">
      <dgm:prSet presAssocID="{2CDE1059-7852-490D-A795-047ABCAB269B}" presName="parentLin" presStyleCnt="0"/>
      <dgm:spPr/>
    </dgm:pt>
    <dgm:pt modelId="{E4598941-C8A5-44E3-8C04-209E53D5C063}" type="pres">
      <dgm:prSet presAssocID="{2CDE1059-7852-490D-A795-047ABCAB269B}" presName="parentLeftMargin" presStyleLbl="node1" presStyleIdx="1" presStyleCnt="5"/>
      <dgm:spPr/>
      <dgm:t>
        <a:bodyPr/>
        <a:lstStyle/>
        <a:p>
          <a:endParaRPr lang="uk-UA"/>
        </a:p>
      </dgm:t>
    </dgm:pt>
    <dgm:pt modelId="{70B155DE-FB46-458D-AE38-A3B544C39271}" type="pres">
      <dgm:prSet presAssocID="{2CDE1059-7852-490D-A795-047ABCAB269B}" presName="parentText" presStyleLbl="node1" presStyleIdx="2" presStyleCnt="5" custScaleX="131752" custScaleY="11690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95793D-CD77-45D9-8E34-826895059062}" type="pres">
      <dgm:prSet presAssocID="{2CDE1059-7852-490D-A795-047ABCAB269B}" presName="negativeSpace" presStyleCnt="0"/>
      <dgm:spPr/>
    </dgm:pt>
    <dgm:pt modelId="{B6A397D0-2B5D-414C-A521-3A35CD93AC2D}" type="pres">
      <dgm:prSet presAssocID="{2CDE1059-7852-490D-A795-047ABCAB269B}" presName="childText" presStyleLbl="conFgAcc1" presStyleIdx="2" presStyleCnt="5">
        <dgm:presLayoutVars>
          <dgm:bulletEnabled val="1"/>
        </dgm:presLayoutVars>
      </dgm:prSet>
      <dgm:spPr/>
    </dgm:pt>
    <dgm:pt modelId="{CD067343-F88E-4ACC-BE48-1A742EE60926}" type="pres">
      <dgm:prSet presAssocID="{E1043531-3938-4DCE-B937-00836911BA5A}" presName="spaceBetweenRectangles" presStyleCnt="0"/>
      <dgm:spPr/>
    </dgm:pt>
    <dgm:pt modelId="{F2E17353-571A-4CD0-A457-CAD6ED9CC2C6}" type="pres">
      <dgm:prSet presAssocID="{00C61A3D-4375-44C7-B310-8AEE428C9F09}" presName="parentLin" presStyleCnt="0"/>
      <dgm:spPr/>
    </dgm:pt>
    <dgm:pt modelId="{07DAF699-3A09-460F-B5F1-72C643EEE5D5}" type="pres">
      <dgm:prSet presAssocID="{00C61A3D-4375-44C7-B310-8AEE428C9F09}" presName="parentLeftMargin" presStyleLbl="node1" presStyleIdx="2" presStyleCnt="5"/>
      <dgm:spPr/>
      <dgm:t>
        <a:bodyPr/>
        <a:lstStyle/>
        <a:p>
          <a:endParaRPr lang="uk-UA"/>
        </a:p>
      </dgm:t>
    </dgm:pt>
    <dgm:pt modelId="{24948879-79A0-4074-9114-5106BD46B434}" type="pres">
      <dgm:prSet presAssocID="{00C61A3D-4375-44C7-B310-8AEE428C9F09}" presName="parentText" presStyleLbl="node1" presStyleIdx="3" presStyleCnt="5" custScaleX="131752" custScaleY="13148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82991F-2002-4DCF-AEED-387339CD1B2A}" type="pres">
      <dgm:prSet presAssocID="{00C61A3D-4375-44C7-B310-8AEE428C9F09}" presName="negativeSpace" presStyleCnt="0"/>
      <dgm:spPr/>
    </dgm:pt>
    <dgm:pt modelId="{ABD54AA3-F991-42E2-8A52-FD9B0F43D90A}" type="pres">
      <dgm:prSet presAssocID="{00C61A3D-4375-44C7-B310-8AEE428C9F09}" presName="childText" presStyleLbl="conFgAcc1" presStyleIdx="3" presStyleCnt="5">
        <dgm:presLayoutVars>
          <dgm:bulletEnabled val="1"/>
        </dgm:presLayoutVars>
      </dgm:prSet>
      <dgm:spPr/>
    </dgm:pt>
    <dgm:pt modelId="{79146005-A737-4578-A47A-792B4D53B4A2}" type="pres">
      <dgm:prSet presAssocID="{9BA2B450-793B-406C-9062-4FBF129D1B23}" presName="spaceBetweenRectangles" presStyleCnt="0"/>
      <dgm:spPr/>
    </dgm:pt>
    <dgm:pt modelId="{34027687-C526-429E-94D8-1E46858B1664}" type="pres">
      <dgm:prSet presAssocID="{82794DC4-77DB-4CC1-9448-AA4F38BBF9E7}" presName="parentLin" presStyleCnt="0"/>
      <dgm:spPr/>
    </dgm:pt>
    <dgm:pt modelId="{6CA25918-DD75-44F5-88F7-5AD87E749929}" type="pres">
      <dgm:prSet presAssocID="{82794DC4-77DB-4CC1-9448-AA4F38BBF9E7}" presName="parentLeftMargin" presStyleLbl="node1" presStyleIdx="3" presStyleCnt="5"/>
      <dgm:spPr/>
      <dgm:t>
        <a:bodyPr/>
        <a:lstStyle/>
        <a:p>
          <a:endParaRPr lang="uk-UA"/>
        </a:p>
      </dgm:t>
    </dgm:pt>
    <dgm:pt modelId="{6148CD4A-3AFE-4D31-B3F0-CD833543952A}" type="pres">
      <dgm:prSet presAssocID="{82794DC4-77DB-4CC1-9448-AA4F38BBF9E7}" presName="parentText" presStyleLbl="node1" presStyleIdx="4" presStyleCnt="5" custScaleX="13175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F4A0DA-591B-45D7-8E3E-A29A6F572F07}" type="pres">
      <dgm:prSet presAssocID="{82794DC4-77DB-4CC1-9448-AA4F38BBF9E7}" presName="negativeSpace" presStyleCnt="0"/>
      <dgm:spPr/>
    </dgm:pt>
    <dgm:pt modelId="{C7CB32C6-1264-4FBA-9A8E-1A171E60307E}" type="pres">
      <dgm:prSet presAssocID="{82794DC4-77DB-4CC1-9448-AA4F38BBF9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D19ABE4-71EC-4624-B6C2-E7ADC677CC23}" type="presOf" srcId="{94E3B410-64D2-4551-9C88-2DF26999470D}" destId="{D34394B8-50E7-4A82-A535-BA047E5B0079}" srcOrd="0" destOrd="0" presId="urn:microsoft.com/office/officeart/2005/8/layout/list1"/>
    <dgm:cxn modelId="{9DC8ADC0-6AB9-4AC5-9C84-B81E81EEE25A}" srcId="{556BCC99-0D2F-422A-99A7-E94D965AE9E2}" destId="{94E3B410-64D2-4551-9C88-2DF26999470D}" srcOrd="1" destOrd="0" parTransId="{8011C049-F500-4A0E-B065-9458347B2277}" sibTransId="{DD4C934B-A65A-4336-BADE-6C41F09443D9}"/>
    <dgm:cxn modelId="{879094EC-9BFF-4015-9CBC-E55B92AAE0AF}" type="presOf" srcId="{611DDB7E-7F29-4223-9D45-04E6666DAE11}" destId="{9772D797-72D5-4A84-83A4-0E08AC13C325}" srcOrd="0" destOrd="0" presId="urn:microsoft.com/office/officeart/2005/8/layout/list1"/>
    <dgm:cxn modelId="{2F4B78DE-16D7-447B-9C51-31171B6F8953}" type="presOf" srcId="{2CDE1059-7852-490D-A795-047ABCAB269B}" destId="{E4598941-C8A5-44E3-8C04-209E53D5C063}" srcOrd="0" destOrd="0" presId="urn:microsoft.com/office/officeart/2005/8/layout/list1"/>
    <dgm:cxn modelId="{B516C131-EF0D-4A52-8519-8809E37A1DA5}" type="presOf" srcId="{82794DC4-77DB-4CC1-9448-AA4F38BBF9E7}" destId="{6148CD4A-3AFE-4D31-B3F0-CD833543952A}" srcOrd="1" destOrd="0" presId="urn:microsoft.com/office/officeart/2005/8/layout/list1"/>
    <dgm:cxn modelId="{C9F9B6AD-C00B-4F64-91CC-FE1875B73B68}" srcId="{556BCC99-0D2F-422A-99A7-E94D965AE9E2}" destId="{611DDB7E-7F29-4223-9D45-04E6666DAE11}" srcOrd="0" destOrd="0" parTransId="{72416FB9-A097-497F-8EB2-A1E69587A6BC}" sibTransId="{8B4965F0-47C0-46E4-8BD0-B3783A0B1E17}"/>
    <dgm:cxn modelId="{49EEEF98-353D-43D0-9FDF-A33B4B392A35}" type="presOf" srcId="{611DDB7E-7F29-4223-9D45-04E6666DAE11}" destId="{E0F3ABDF-3509-4A9F-829B-3C3DFD4BAF78}" srcOrd="1" destOrd="0" presId="urn:microsoft.com/office/officeart/2005/8/layout/list1"/>
    <dgm:cxn modelId="{C070136C-0A22-4AE8-A6BC-A8970027F5C1}" type="presOf" srcId="{82794DC4-77DB-4CC1-9448-AA4F38BBF9E7}" destId="{6CA25918-DD75-44F5-88F7-5AD87E749929}" srcOrd="0" destOrd="0" presId="urn:microsoft.com/office/officeart/2005/8/layout/list1"/>
    <dgm:cxn modelId="{16FEF75E-7B3B-411C-92D6-D8B47F7D975D}" type="presOf" srcId="{94E3B410-64D2-4551-9C88-2DF26999470D}" destId="{DAA560CD-B86C-4673-A943-87B28DAF5C22}" srcOrd="1" destOrd="0" presId="urn:microsoft.com/office/officeart/2005/8/layout/list1"/>
    <dgm:cxn modelId="{7A0D3136-BD87-4162-9C20-5AD7F93DCB7D}" type="presOf" srcId="{2CDE1059-7852-490D-A795-047ABCAB269B}" destId="{70B155DE-FB46-458D-AE38-A3B544C39271}" srcOrd="1" destOrd="0" presId="urn:microsoft.com/office/officeart/2005/8/layout/list1"/>
    <dgm:cxn modelId="{30DC680B-E3D3-4BDB-8E98-819DA9FB6F41}" type="presOf" srcId="{00C61A3D-4375-44C7-B310-8AEE428C9F09}" destId="{24948879-79A0-4074-9114-5106BD46B434}" srcOrd="1" destOrd="0" presId="urn:microsoft.com/office/officeart/2005/8/layout/list1"/>
    <dgm:cxn modelId="{62546FCC-D22A-429E-B290-58E04C6D8F70}" type="presOf" srcId="{556BCC99-0D2F-422A-99A7-E94D965AE9E2}" destId="{BB7AFD8C-C49C-4B34-96B8-2A7BFB743519}" srcOrd="0" destOrd="0" presId="urn:microsoft.com/office/officeart/2005/8/layout/list1"/>
    <dgm:cxn modelId="{D73D539E-C787-4211-A39C-8D6D15E749F1}" srcId="{556BCC99-0D2F-422A-99A7-E94D965AE9E2}" destId="{82794DC4-77DB-4CC1-9448-AA4F38BBF9E7}" srcOrd="4" destOrd="0" parTransId="{68F08169-0793-4600-BC76-7ABB90E68621}" sibTransId="{2B830E9B-E40A-4173-8AB7-739D58A4C994}"/>
    <dgm:cxn modelId="{53330DCC-6E57-45E8-B8C7-BB449F978838}" type="presOf" srcId="{00C61A3D-4375-44C7-B310-8AEE428C9F09}" destId="{07DAF699-3A09-460F-B5F1-72C643EEE5D5}" srcOrd="0" destOrd="0" presId="urn:microsoft.com/office/officeart/2005/8/layout/list1"/>
    <dgm:cxn modelId="{9836EB4C-15A9-416F-B30A-8B94A60FF93D}" srcId="{556BCC99-0D2F-422A-99A7-E94D965AE9E2}" destId="{2CDE1059-7852-490D-A795-047ABCAB269B}" srcOrd="2" destOrd="0" parTransId="{BEDC6D77-B450-485E-8E36-1597CEFA7933}" sibTransId="{E1043531-3938-4DCE-B937-00836911BA5A}"/>
    <dgm:cxn modelId="{169D9BAB-2670-4EEF-9B05-3FBAFFE06DBA}" srcId="{556BCC99-0D2F-422A-99A7-E94D965AE9E2}" destId="{00C61A3D-4375-44C7-B310-8AEE428C9F09}" srcOrd="3" destOrd="0" parTransId="{EC285A7E-0E07-459F-BF76-9D95ADC505C5}" sibTransId="{9BA2B450-793B-406C-9062-4FBF129D1B23}"/>
    <dgm:cxn modelId="{E23CD953-8AD4-4F31-A075-12B132BF0747}" type="presParOf" srcId="{BB7AFD8C-C49C-4B34-96B8-2A7BFB743519}" destId="{C8ACF85F-6187-405D-848B-A80C7E0C2331}" srcOrd="0" destOrd="0" presId="urn:microsoft.com/office/officeart/2005/8/layout/list1"/>
    <dgm:cxn modelId="{22EB9893-49A7-4B20-89D9-6BD4A91D2E43}" type="presParOf" srcId="{C8ACF85F-6187-405D-848B-A80C7E0C2331}" destId="{9772D797-72D5-4A84-83A4-0E08AC13C325}" srcOrd="0" destOrd="0" presId="urn:microsoft.com/office/officeart/2005/8/layout/list1"/>
    <dgm:cxn modelId="{295D8469-419A-4365-9646-C02C623C9A16}" type="presParOf" srcId="{C8ACF85F-6187-405D-848B-A80C7E0C2331}" destId="{E0F3ABDF-3509-4A9F-829B-3C3DFD4BAF78}" srcOrd="1" destOrd="0" presId="urn:microsoft.com/office/officeart/2005/8/layout/list1"/>
    <dgm:cxn modelId="{1E764C3C-AEA9-4F85-9332-DABECE1B07B7}" type="presParOf" srcId="{BB7AFD8C-C49C-4B34-96B8-2A7BFB743519}" destId="{650E3198-FEBC-4A66-9C87-66CEACABDDA5}" srcOrd="1" destOrd="0" presId="urn:microsoft.com/office/officeart/2005/8/layout/list1"/>
    <dgm:cxn modelId="{ECE0B803-B923-4A2C-8FCA-48FF52AF594B}" type="presParOf" srcId="{BB7AFD8C-C49C-4B34-96B8-2A7BFB743519}" destId="{8E2803FA-9C7F-4733-A371-913E234970DA}" srcOrd="2" destOrd="0" presId="urn:microsoft.com/office/officeart/2005/8/layout/list1"/>
    <dgm:cxn modelId="{F4009E1B-85D5-4244-9559-C243098132E3}" type="presParOf" srcId="{BB7AFD8C-C49C-4B34-96B8-2A7BFB743519}" destId="{EDE90B2D-ADBB-45CD-9211-39B129644DCC}" srcOrd="3" destOrd="0" presId="urn:microsoft.com/office/officeart/2005/8/layout/list1"/>
    <dgm:cxn modelId="{EC109A0C-A4B3-4FDB-AF17-AE2BCE9874B9}" type="presParOf" srcId="{BB7AFD8C-C49C-4B34-96B8-2A7BFB743519}" destId="{78FDD5F5-686E-4C21-95C9-5972BB941455}" srcOrd="4" destOrd="0" presId="urn:microsoft.com/office/officeart/2005/8/layout/list1"/>
    <dgm:cxn modelId="{6D19966A-B2CF-43A5-A1D1-D7D2ACD5544F}" type="presParOf" srcId="{78FDD5F5-686E-4C21-95C9-5972BB941455}" destId="{D34394B8-50E7-4A82-A535-BA047E5B0079}" srcOrd="0" destOrd="0" presId="urn:microsoft.com/office/officeart/2005/8/layout/list1"/>
    <dgm:cxn modelId="{F8DC10E2-AABA-4EAB-A00A-28DD3C20E276}" type="presParOf" srcId="{78FDD5F5-686E-4C21-95C9-5972BB941455}" destId="{DAA560CD-B86C-4673-A943-87B28DAF5C22}" srcOrd="1" destOrd="0" presId="urn:microsoft.com/office/officeart/2005/8/layout/list1"/>
    <dgm:cxn modelId="{66FEE724-E84B-4ACF-A9A9-B3160DE9DF9E}" type="presParOf" srcId="{BB7AFD8C-C49C-4B34-96B8-2A7BFB743519}" destId="{179AB954-3B95-40DD-B3CB-FF0D50AC8C67}" srcOrd="5" destOrd="0" presId="urn:microsoft.com/office/officeart/2005/8/layout/list1"/>
    <dgm:cxn modelId="{7E3ACEDA-F9C2-4E0B-A2EC-988D8EFF58BE}" type="presParOf" srcId="{BB7AFD8C-C49C-4B34-96B8-2A7BFB743519}" destId="{9D59B18D-F00F-4DD1-9203-9BBBC1C375CB}" srcOrd="6" destOrd="0" presId="urn:microsoft.com/office/officeart/2005/8/layout/list1"/>
    <dgm:cxn modelId="{7158BF61-2438-458F-B446-52DFA0A71E0E}" type="presParOf" srcId="{BB7AFD8C-C49C-4B34-96B8-2A7BFB743519}" destId="{903ABC7E-B7CC-4BF8-973A-B9053DEAE941}" srcOrd="7" destOrd="0" presId="urn:microsoft.com/office/officeart/2005/8/layout/list1"/>
    <dgm:cxn modelId="{BD6E89B9-A8DF-436E-8A93-6C11C5E0D3E1}" type="presParOf" srcId="{BB7AFD8C-C49C-4B34-96B8-2A7BFB743519}" destId="{DB581C3D-12EB-4219-895C-064CE7AE5F44}" srcOrd="8" destOrd="0" presId="urn:microsoft.com/office/officeart/2005/8/layout/list1"/>
    <dgm:cxn modelId="{11A81E06-6B7D-4377-AE53-24EB99F6F127}" type="presParOf" srcId="{DB581C3D-12EB-4219-895C-064CE7AE5F44}" destId="{E4598941-C8A5-44E3-8C04-209E53D5C063}" srcOrd="0" destOrd="0" presId="urn:microsoft.com/office/officeart/2005/8/layout/list1"/>
    <dgm:cxn modelId="{4E806DC4-743E-4AFB-9C14-5B8226FC24FB}" type="presParOf" srcId="{DB581C3D-12EB-4219-895C-064CE7AE5F44}" destId="{70B155DE-FB46-458D-AE38-A3B544C39271}" srcOrd="1" destOrd="0" presId="urn:microsoft.com/office/officeart/2005/8/layout/list1"/>
    <dgm:cxn modelId="{12BCE33D-56FE-4EBD-82E8-7E2D1F8C9669}" type="presParOf" srcId="{BB7AFD8C-C49C-4B34-96B8-2A7BFB743519}" destId="{BC95793D-CD77-45D9-8E34-826895059062}" srcOrd="9" destOrd="0" presId="urn:microsoft.com/office/officeart/2005/8/layout/list1"/>
    <dgm:cxn modelId="{404878C7-FDBD-4A01-9DB8-55A1D510435E}" type="presParOf" srcId="{BB7AFD8C-C49C-4B34-96B8-2A7BFB743519}" destId="{B6A397D0-2B5D-414C-A521-3A35CD93AC2D}" srcOrd="10" destOrd="0" presId="urn:microsoft.com/office/officeart/2005/8/layout/list1"/>
    <dgm:cxn modelId="{1797C74C-DBE1-44B6-8977-3CBDBDE20E55}" type="presParOf" srcId="{BB7AFD8C-C49C-4B34-96B8-2A7BFB743519}" destId="{CD067343-F88E-4ACC-BE48-1A742EE60926}" srcOrd="11" destOrd="0" presId="urn:microsoft.com/office/officeart/2005/8/layout/list1"/>
    <dgm:cxn modelId="{D130E1A3-FA13-4252-9AEB-BA4581DFB2EB}" type="presParOf" srcId="{BB7AFD8C-C49C-4B34-96B8-2A7BFB743519}" destId="{F2E17353-571A-4CD0-A457-CAD6ED9CC2C6}" srcOrd="12" destOrd="0" presId="urn:microsoft.com/office/officeart/2005/8/layout/list1"/>
    <dgm:cxn modelId="{138CF13F-B541-4DE9-AF4C-9FF308E0F68C}" type="presParOf" srcId="{F2E17353-571A-4CD0-A457-CAD6ED9CC2C6}" destId="{07DAF699-3A09-460F-B5F1-72C643EEE5D5}" srcOrd="0" destOrd="0" presId="urn:microsoft.com/office/officeart/2005/8/layout/list1"/>
    <dgm:cxn modelId="{C2FE7FEC-ECEF-4452-9D2F-8B445046A8E9}" type="presParOf" srcId="{F2E17353-571A-4CD0-A457-CAD6ED9CC2C6}" destId="{24948879-79A0-4074-9114-5106BD46B434}" srcOrd="1" destOrd="0" presId="urn:microsoft.com/office/officeart/2005/8/layout/list1"/>
    <dgm:cxn modelId="{02D22C2A-86AE-4B57-8B87-2E1EB8D9F9E7}" type="presParOf" srcId="{BB7AFD8C-C49C-4B34-96B8-2A7BFB743519}" destId="{D182991F-2002-4DCF-AEED-387339CD1B2A}" srcOrd="13" destOrd="0" presId="urn:microsoft.com/office/officeart/2005/8/layout/list1"/>
    <dgm:cxn modelId="{1CD4E2D2-8EA6-4369-9F80-10E61D77EBB2}" type="presParOf" srcId="{BB7AFD8C-C49C-4B34-96B8-2A7BFB743519}" destId="{ABD54AA3-F991-42E2-8A52-FD9B0F43D90A}" srcOrd="14" destOrd="0" presId="urn:microsoft.com/office/officeart/2005/8/layout/list1"/>
    <dgm:cxn modelId="{EA09E81D-F16C-4B65-B94E-8293F5B90504}" type="presParOf" srcId="{BB7AFD8C-C49C-4B34-96B8-2A7BFB743519}" destId="{79146005-A737-4578-A47A-792B4D53B4A2}" srcOrd="15" destOrd="0" presId="urn:microsoft.com/office/officeart/2005/8/layout/list1"/>
    <dgm:cxn modelId="{98539168-C94F-49DF-AA75-76035B15EAE1}" type="presParOf" srcId="{BB7AFD8C-C49C-4B34-96B8-2A7BFB743519}" destId="{34027687-C526-429E-94D8-1E46858B1664}" srcOrd="16" destOrd="0" presId="urn:microsoft.com/office/officeart/2005/8/layout/list1"/>
    <dgm:cxn modelId="{4C755B87-5D7E-475E-9595-D418EF5FECFA}" type="presParOf" srcId="{34027687-C526-429E-94D8-1E46858B1664}" destId="{6CA25918-DD75-44F5-88F7-5AD87E749929}" srcOrd="0" destOrd="0" presId="urn:microsoft.com/office/officeart/2005/8/layout/list1"/>
    <dgm:cxn modelId="{7E2728F9-C235-456F-BBF6-CC0EDA55656A}" type="presParOf" srcId="{34027687-C526-429E-94D8-1E46858B1664}" destId="{6148CD4A-3AFE-4D31-B3F0-CD833543952A}" srcOrd="1" destOrd="0" presId="urn:microsoft.com/office/officeart/2005/8/layout/list1"/>
    <dgm:cxn modelId="{C0B3AABB-5C94-4F8C-B7F3-F4880AB1CC45}" type="presParOf" srcId="{BB7AFD8C-C49C-4B34-96B8-2A7BFB743519}" destId="{11F4A0DA-591B-45D7-8E3E-A29A6F572F07}" srcOrd="17" destOrd="0" presId="urn:microsoft.com/office/officeart/2005/8/layout/list1"/>
    <dgm:cxn modelId="{E67309F8-BE99-4692-897E-D2DCFF0173FB}" type="presParOf" srcId="{BB7AFD8C-C49C-4B34-96B8-2A7BFB743519}" destId="{C7CB32C6-1264-4FBA-9A8E-1A171E60307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803FA-9C7F-4733-A371-913E234970DA}">
      <dsp:nvSpPr>
        <dsp:cNvPr id="0" name=""/>
        <dsp:cNvSpPr/>
      </dsp:nvSpPr>
      <dsp:spPr>
        <a:xfrm>
          <a:off x="0" y="573171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3ABDF-3509-4A9F-829B-3C3DFD4BAF78}">
      <dsp:nvSpPr>
        <dsp:cNvPr id="0" name=""/>
        <dsp:cNvSpPr/>
      </dsp:nvSpPr>
      <dsp:spPr>
        <a:xfrm>
          <a:off x="592618" y="76913"/>
          <a:ext cx="10931009" cy="806218"/>
        </a:xfrm>
        <a:prstGeom prst="roundRect">
          <a:avLst/>
        </a:prstGeom>
        <a:gradFill flip="none" rotWithShape="0">
          <a:gsLst>
            <a:gs pos="0">
              <a:schemeClr val="accent3">
                <a:shade val="50000"/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спрямування внутрішнього аудиту на удосконалення </a:t>
          </a:r>
          <a:r>
            <a:rPr lang="uk-UA" sz="1600" kern="1200" dirty="0" smtClean="0">
              <a:solidFill>
                <a:schemeClr val="tx1"/>
              </a:solidFill>
            </a:rPr>
            <a:t>системи управління, запобігання фактам незаконного, неефективного та нерезультативного використання коштів, виникненню помилок та інших недоліків у діяльності, поліпшення внутрішнього контролю</a:t>
          </a:r>
          <a:endParaRPr lang="uk-UA" sz="1400" b="0" kern="1200" dirty="0">
            <a:solidFill>
              <a:schemeClr val="tx1"/>
            </a:solidFill>
          </a:endParaRPr>
        </a:p>
      </dsp:txBody>
      <dsp:txXfrm>
        <a:off x="631974" y="116269"/>
        <a:ext cx="10852297" cy="727506"/>
      </dsp:txXfrm>
    </dsp:sp>
    <dsp:sp modelId="{9D59B18D-F00F-4DD1-9203-9BBBC1C375CB}">
      <dsp:nvSpPr>
        <dsp:cNvPr id="0" name=""/>
        <dsp:cNvSpPr/>
      </dsp:nvSpPr>
      <dsp:spPr>
        <a:xfrm>
          <a:off x="0" y="1696532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560CD-B86C-4673-A943-87B28DAF5C22}">
      <dsp:nvSpPr>
        <dsp:cNvPr id="0" name=""/>
        <dsp:cNvSpPr/>
      </dsp:nvSpPr>
      <dsp:spPr>
        <a:xfrm>
          <a:off x="592618" y="1215771"/>
          <a:ext cx="10931009" cy="7907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доопрацювання основних внутрішніх документів </a:t>
          </a:r>
          <a:r>
            <a:rPr lang="uk-UA" sz="1600" kern="1200" dirty="0" smtClean="0">
              <a:solidFill>
                <a:schemeClr val="tx1"/>
              </a:solidFill>
            </a:rPr>
            <a:t>з питань внутрішнього аудиту в частині </a:t>
          </a:r>
          <a:r>
            <a:rPr lang="uk-UA" sz="1600" b="1" kern="1200" dirty="0" smtClean="0">
              <a:solidFill>
                <a:schemeClr val="tx1"/>
              </a:solidFill>
            </a:rPr>
            <a:t>уточнення та конкретизації важливих аспектів діяльності з внутрішнього аудиту </a:t>
          </a:r>
          <a:r>
            <a:rPr lang="uk-UA" sz="1400" kern="1200" dirty="0" smtClean="0">
              <a:solidFill>
                <a:schemeClr val="tx1"/>
              </a:solidFill>
            </a:rPr>
            <a:t>(ризик-орієнтованого планування; порядку та методології проведення внутрішніх оцінок якості; процедур та форм ведення обліку та накопичення звітних даних тощо)</a:t>
          </a:r>
          <a:endParaRPr lang="uk-UA" sz="1200" b="0" kern="1200" dirty="0">
            <a:solidFill>
              <a:schemeClr val="tx1"/>
            </a:solidFill>
          </a:endParaRPr>
        </a:p>
      </dsp:txBody>
      <dsp:txXfrm>
        <a:off x="631218" y="1254371"/>
        <a:ext cx="10853809" cy="713520"/>
      </dsp:txXfrm>
    </dsp:sp>
    <dsp:sp modelId="{B6A397D0-2B5D-414C-A521-3A35CD93AC2D}">
      <dsp:nvSpPr>
        <dsp:cNvPr id="0" name=""/>
        <dsp:cNvSpPr/>
      </dsp:nvSpPr>
      <dsp:spPr>
        <a:xfrm>
          <a:off x="0" y="2753877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155DE-FB46-458D-AE38-A3B544C39271}">
      <dsp:nvSpPr>
        <dsp:cNvPr id="0" name=""/>
        <dsp:cNvSpPr/>
      </dsp:nvSpPr>
      <dsp:spPr>
        <a:xfrm>
          <a:off x="592618" y="2339132"/>
          <a:ext cx="10931009" cy="724705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Необхідність забезпечення </a:t>
          </a:r>
          <a:r>
            <a:rPr lang="uk-UA" sz="1600" b="1" kern="1200" dirty="0" smtClean="0">
              <a:solidFill>
                <a:schemeClr val="tx1"/>
              </a:solidFill>
            </a:rPr>
            <a:t>повноти формування та ведення бази даних </a:t>
          </a:r>
          <a:r>
            <a:rPr lang="uk-UA" sz="1600" kern="1200" dirty="0" smtClean="0">
              <a:solidFill>
                <a:schemeClr val="tx1"/>
              </a:solidFill>
            </a:rPr>
            <a:t>об’єктів внутрішнього аудиту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здійснення оцінки ризиків </a:t>
          </a:r>
          <a:r>
            <a:rPr lang="uk-UA" sz="1600" kern="1200" dirty="0" smtClean="0">
              <a:solidFill>
                <a:schemeClr val="tx1"/>
              </a:solidFill>
            </a:rPr>
            <a:t>при плануванні діяльності з внутрішнього аудиту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627995" y="2374509"/>
        <a:ext cx="10860255" cy="653951"/>
      </dsp:txXfrm>
    </dsp:sp>
    <dsp:sp modelId="{ABD54AA3-F991-42E2-8A52-FD9B0F43D90A}">
      <dsp:nvSpPr>
        <dsp:cNvPr id="0" name=""/>
        <dsp:cNvSpPr/>
      </dsp:nvSpPr>
      <dsp:spPr>
        <a:xfrm>
          <a:off x="0" y="3901600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48879-79A0-4074-9114-5106BD46B434}">
      <dsp:nvSpPr>
        <dsp:cNvPr id="0" name=""/>
        <dsp:cNvSpPr/>
      </dsp:nvSpPr>
      <dsp:spPr>
        <a:xfrm>
          <a:off x="592618" y="3396477"/>
          <a:ext cx="10931009" cy="815083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8770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забезпечення належної результативності внутрішніх аудитів </a:t>
          </a:r>
          <a:r>
            <a:rPr lang="uk-UA" sz="1600" kern="1200" dirty="0" smtClean="0">
              <a:solidFill>
                <a:schemeClr val="tx1"/>
              </a:solidFill>
            </a:rPr>
            <a:t>та надання аудиторських рекомендацій, а також дотримання встановлених вимог при плануванні аудиту, формуванні цілей та визначенні питань, що підлягають дослідженню, проведенні внутрішніх аудитів та документуванні їх результатів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632407" y="3436266"/>
        <a:ext cx="10851431" cy="735505"/>
      </dsp:txXfrm>
    </dsp:sp>
    <dsp:sp modelId="{C7CB32C6-1264-4FBA-9A8E-1A171E60307E}">
      <dsp:nvSpPr>
        <dsp:cNvPr id="0" name=""/>
        <dsp:cNvSpPr/>
      </dsp:nvSpPr>
      <dsp:spPr>
        <a:xfrm>
          <a:off x="0" y="4854160"/>
          <a:ext cx="1185236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8CD4A-3AFE-4D31-B3F0-CD833543952A}">
      <dsp:nvSpPr>
        <dsp:cNvPr id="0" name=""/>
        <dsp:cNvSpPr/>
      </dsp:nvSpPr>
      <dsp:spPr>
        <a:xfrm>
          <a:off x="592618" y="4544200"/>
          <a:ext cx="10931009" cy="6199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4385"/>
            <a:alphaOff val="0"/>
          </a:schemeClr>
        </a:solidFill>
        <a:ln>
          <a:solidFill>
            <a:srgbClr val="FFC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3594" tIns="0" rIns="313594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Необхідність належної реалізації на практиці заходів із забезпечення та підвищення якості внутрішнього аудиту </a:t>
          </a:r>
          <a:r>
            <a:rPr lang="uk-UA" sz="1600" kern="1200" dirty="0" smtClean="0">
              <a:solidFill>
                <a:schemeClr val="tx1"/>
              </a:solidFill>
            </a:rPr>
            <a:t>та проведення внутрішніх оцінок якості внутрішнього аудиту тощо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622880" y="4574462"/>
        <a:ext cx="10870485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0.73464</cdr:x>
      <cdr:y>0.2734</cdr:y>
    </cdr:from>
    <cdr:to>
      <cdr:x>0.96027</cdr:x>
      <cdr:y>0.80773</cdr:y>
    </cdr:to>
    <cdr:sp macro="" textlink="">
      <cdr:nvSpPr>
        <cdr:cNvPr id="2" name="Округлений прямокутник 1"/>
        <cdr:cNvSpPr/>
      </cdr:nvSpPr>
      <cdr:spPr>
        <a:xfrm xmlns:a="http://schemas.openxmlformats.org/drawingml/2006/main">
          <a:off x="8708539" y="1403854"/>
          <a:ext cx="2674781" cy="274360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50000"/>
          </a:schemeClr>
        </a:solidFill>
        <a:ln xmlns:a="http://schemas.openxmlformats.org/drawingml/2006/main" w="25400">
          <a:solidFill>
            <a:srgbClr val="FFD685"/>
          </a:solidFill>
          <a:prstDash val="dash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 anchorCtr="0"/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600" b="1" i="1" dirty="0" smtClean="0">
              <a:solidFill>
                <a:srgbClr val="FFCC00"/>
              </a:solidFill>
            </a:rPr>
            <a:t>Чисельність працівників </a:t>
          </a:r>
          <a:r>
            <a:rPr lang="uk-UA" sz="1600" b="1" i="1" dirty="0">
              <a:solidFill>
                <a:srgbClr val="FFCC00"/>
              </a:solidFill>
            </a:rPr>
            <a:t>підрозділів </a:t>
          </a:r>
          <a:r>
            <a:rPr lang="uk-UA" sz="1600" b="1" i="1" dirty="0" smtClean="0">
              <a:solidFill>
                <a:srgbClr val="FFCC00"/>
              </a:solidFill>
            </a:rPr>
            <a:t>ВА </a:t>
          </a:r>
          <a:r>
            <a:rPr lang="uk-UA" sz="1600" b="1" i="1" dirty="0">
              <a:solidFill>
                <a:srgbClr val="FFCC00"/>
              </a:solidFill>
            </a:rPr>
            <a:t>є незначною (співвідносно до кількості об'єктів </a:t>
          </a:r>
          <a:r>
            <a:rPr lang="uk-UA" sz="1600" b="1" i="1" dirty="0" smtClean="0">
              <a:solidFill>
                <a:srgbClr val="FFCC00"/>
              </a:solidFill>
            </a:rPr>
            <a:t>ВА), </a:t>
          </a:r>
          <a:r>
            <a:rPr lang="uk-UA" sz="1600" b="1" i="1" dirty="0">
              <a:solidFill>
                <a:srgbClr val="FFCC00"/>
              </a:solidFill>
            </a:rPr>
            <a:t>що може негативно впливати на ефективність реалізації функції </a:t>
          </a:r>
          <a:r>
            <a:rPr lang="uk-UA" sz="1600" b="1" i="1" dirty="0" smtClean="0">
              <a:solidFill>
                <a:srgbClr val="FFCC00"/>
              </a:solidFill>
            </a:rPr>
            <a:t>та </a:t>
          </a:r>
          <a:r>
            <a:rPr lang="uk-UA" sz="1600" b="1" i="1" dirty="0">
              <a:solidFill>
                <a:srgbClr val="FFCC00"/>
              </a:solidFill>
            </a:rPr>
            <a:t>системність охоплення </a:t>
          </a:r>
          <a:r>
            <a:rPr lang="uk-UA" sz="1600" b="1" i="1" dirty="0" smtClean="0">
              <a:solidFill>
                <a:srgbClr val="FFCC00"/>
              </a:solidFill>
            </a:rPr>
            <a:t>ризикових сфер </a:t>
          </a:r>
          <a:endParaRPr lang="uk-UA" sz="1600" b="1" i="1" dirty="0" smtClean="0">
            <a:solidFill>
              <a:srgbClr val="FFCC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88779-24B7-4FBB-9688-46AD65D8FDB8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CB51-5E23-49CD-9D46-AB9010D55CA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040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032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46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250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50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28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385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436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31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398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13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772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260A-0936-4E2E-8985-74C5B626AF50}" type="datetimeFigureOut">
              <a:rPr lang="uk-UA" smtClean="0"/>
              <a:t>27.02.2019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53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fu-logo-V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" y="-1536"/>
            <a:ext cx="4239572" cy="120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4697" y="1401037"/>
            <a:ext cx="10911840" cy="3989568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52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Інформація про стан функціонування державного внутрішнього фінансового контролю</a:t>
            </a:r>
            <a:endParaRPr lang="uk-UA" sz="52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imag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737" y="5438377"/>
            <a:ext cx="11033760" cy="149329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6623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ОРГАНІЗАЦІЙНА І ФУНКЦІОНАЛЬНА НЕЗАЛЕЖНІСТЬ ПІДРОЗДІЛІВ ВНУТРІШНЬОГО АУДИТУ</a:t>
            </a:r>
            <a:r>
              <a:rPr lang="uk-UA" sz="27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круглений прямокутник 26"/>
          <p:cNvSpPr/>
          <p:nvPr/>
        </p:nvSpPr>
        <p:spPr>
          <a:xfrm>
            <a:off x="71983" y="2269734"/>
            <a:ext cx="4148325" cy="134390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Поєднано діяльність з ВА та запобігання корупції в одному підрозділі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Держатомрегулювання</a:t>
            </a:r>
            <a:endParaRPr lang="uk-UA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247830" y="1309554"/>
            <a:ext cx="5324028" cy="102172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забезпечено організаційну незалежність  (самостійність) підрозділів ВА</a:t>
            </a:r>
            <a:endParaRPr lang="uk-U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1215683" y="3187203"/>
            <a:ext cx="4356175" cy="12879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Поєднано діяльність з ВА та контрольно-перевірочну роботу в одному підрозділі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Пенсійний фонд 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1841995" y="4106561"/>
            <a:ext cx="4193923" cy="957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 anchorCtr="0"/>
          <a:lstStyle/>
          <a:p>
            <a:pPr algn="ctr">
              <a:spcAft>
                <a:spcPts val="300"/>
              </a:spcAft>
            </a:pP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Поєднано діяльність з ВА </a:t>
            </a:r>
            <a:r>
              <a:rPr lang="uk-UA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та організації внутрішніх </a:t>
            </a: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перевірок в одному підрозділі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ДФС</a:t>
            </a: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71983" y="5776956"/>
            <a:ext cx="5739731" cy="10228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забезпечено організаційну незалежність підрозділів ВА </a:t>
            </a:r>
          </a:p>
          <a:p>
            <a:pPr marL="285750" indent="-285750" algn="ctr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uk-UA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тер.органах</a:t>
            </a: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Держлісагентства, апараті Полтавської ОДА, ряді установ Вінницької, Сумської, Харківської ОДА</a:t>
            </a:r>
          </a:p>
        </p:txBody>
      </p:sp>
      <p:sp>
        <p:nvSpPr>
          <p:cNvPr id="31" name="Округлений прямокутник 30"/>
          <p:cNvSpPr/>
          <p:nvPr/>
        </p:nvSpPr>
        <p:spPr>
          <a:xfrm>
            <a:off x="7851528" y="2216981"/>
            <a:ext cx="4240823" cy="24315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системі: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Держгеокадастру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Держлісагентства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Держлікслужби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Міноборони</a:t>
            </a:r>
            <a:endParaRPr lang="uk-UA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Округлений прямокутник 31"/>
          <p:cNvSpPr/>
          <p:nvPr/>
        </p:nvSpPr>
        <p:spPr>
          <a:xfrm>
            <a:off x="6470117" y="1309554"/>
            <a:ext cx="5324028" cy="102172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Допущено покладання на підрозділи ВА непритаманних їм функцій</a:t>
            </a:r>
          </a:p>
          <a:p>
            <a:pPr algn="ctr"/>
            <a:r>
              <a:rPr lang="uk-UA" sz="1400" i="1" dirty="0" smtClean="0"/>
              <a:t>(контрольно-наглядових, кадрових, </a:t>
            </a:r>
            <a:r>
              <a:rPr lang="uk-UA" sz="1400" i="1" dirty="0" err="1" smtClean="0"/>
              <a:t>бухобліку</a:t>
            </a:r>
            <a:r>
              <a:rPr lang="uk-UA" sz="1400" i="1" dirty="0" smtClean="0"/>
              <a:t> тощо)</a:t>
            </a:r>
            <a:r>
              <a:rPr lang="uk-UA" sz="1400" dirty="0" smtClean="0"/>
              <a:t> </a:t>
            </a:r>
            <a:endParaRPr lang="uk-UA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Округлений прямокутник 32"/>
          <p:cNvSpPr/>
          <p:nvPr/>
        </p:nvSpPr>
        <p:spPr>
          <a:xfrm>
            <a:off x="6953269" y="3908392"/>
            <a:ext cx="4240823" cy="26299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системі: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Вінницької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Сумської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Харківської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Чернівецької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КМДА</a:t>
            </a: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2721219" y="4836565"/>
            <a:ext cx="3866526" cy="101031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 anchorCtr="0"/>
          <a:lstStyle/>
          <a:p>
            <a:pPr algn="ctr">
              <a:spcAft>
                <a:spcPts val="300"/>
              </a:spcAft>
            </a:pP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Поєднано діяльність з ВА </a:t>
            </a:r>
            <a:r>
              <a:rPr lang="uk-UA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та </a:t>
            </a:r>
            <a:r>
              <a:rPr lang="uk-UA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внутрівідомчого контролю, контролю постприватизаційних процесів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Фонд держмайна</a:t>
            </a:r>
          </a:p>
        </p:txBody>
      </p:sp>
    </p:spTree>
    <p:extLst>
      <p:ext uri="{BB962C8B-B14F-4D97-AF65-F5344CB8AC3E}">
        <p14:creationId xmlns:p14="http://schemas.microsoft.com/office/powerpoint/2010/main" val="31962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НЕДОЛІКИ У ДІЯЛЬНОСТІ ПІДРОЗДІЛІВ ВА</a:t>
            </a:r>
            <a:br>
              <a:rPr lang="uk-UA" sz="32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(організація та планування)</a:t>
            </a:r>
            <a:r>
              <a:rPr lang="uk-UA" sz="3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64183" y="4256073"/>
            <a:ext cx="5819628" cy="11909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Недостатньо здійснюється ідентифікація та оцінка ризиків</a:t>
            </a:r>
            <a:endParaRPr lang="uk-UA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64183" y="1425178"/>
            <a:ext cx="5819628" cy="15791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Формальний підхід до визначення критеріїв відбору об’єктів аудиту до плану</a:t>
            </a:r>
          </a:p>
          <a:p>
            <a:pPr algn="ctr"/>
            <a:r>
              <a:rPr lang="uk-UA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одним-двома критеріями - непроведення аудитів протягом тривалого часу, обсягами фінансування, зміна керівництва, доручення керівника тощо)</a:t>
            </a: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6372372" y="1425178"/>
            <a:ext cx="5725843" cy="15791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Суттєве коригування </a:t>
            </a:r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планів діяльності з внутрішнього аудиту, що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свідчить </a:t>
            </a:r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відсутність системного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підходу</a:t>
            </a: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6372372" y="4256073"/>
            <a:ext cx="5725843" cy="11909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Недоліки в частині формулювання ризиків, пов'язаних з об'єктами аудиту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9235293" y="5290116"/>
            <a:ext cx="2594151" cy="98353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Держфінмоніторинг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Держкомтелерадіо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Держпраці</a:t>
            </a: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7058303" y="2754467"/>
            <a:ext cx="1422317" cy="69484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І півріччі</a:t>
            </a:r>
          </a:p>
          <a:p>
            <a:pPr algn="ctr">
              <a:spcAft>
                <a:spcPts val="300"/>
              </a:spcAft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31% органів</a:t>
            </a: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10116121" y="2750852"/>
            <a:ext cx="1422317" cy="69484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ІІ півріччі</a:t>
            </a:r>
          </a:p>
          <a:p>
            <a:pPr algn="ctr">
              <a:spcAft>
                <a:spcPts val="300"/>
              </a:spcAft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32% органів</a:t>
            </a: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782761" y="2810527"/>
            <a:ext cx="4382472" cy="69484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Мінмолодьспорт</a:t>
            </a:r>
            <a:endParaRPr lang="uk-UA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Держводагентство</a:t>
            </a:r>
            <a:endParaRPr lang="uk-UA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339549" y="5289290"/>
            <a:ext cx="3318051" cy="1274517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spcAft>
                <a:spcPts val="300"/>
              </a:spcAft>
            </a:pP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окремі проведені фінансові аудити / аудити відповідності </a:t>
            </a:r>
            <a:r>
              <a:rPr lang="uk-UA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безрезультативні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системі Харківської ОДА</a:t>
            </a:r>
            <a:endParaRPr lang="uk-UA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7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НЕДОЛІКИ У ДІЯЛЬНОСТІ ПІДРОЗДІЛІВ ВА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(проведення внутрішніх аудитів та інших заходів)</a:t>
            </a:r>
            <a:r>
              <a:rPr lang="uk-UA" sz="28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8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увати 4"/>
          <p:cNvGrpSpPr/>
          <p:nvPr/>
        </p:nvGrpSpPr>
        <p:grpSpPr>
          <a:xfrm>
            <a:off x="96716" y="1462324"/>
            <a:ext cx="12019084" cy="5316545"/>
            <a:chOff x="96716" y="1462324"/>
            <a:chExt cx="12019084" cy="5316545"/>
          </a:xfrm>
        </p:grpSpPr>
        <p:graphicFrame>
          <p:nvGraphicFramePr>
            <p:cNvPr id="9" name="Діагра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16312222"/>
                </p:ext>
              </p:extLst>
            </p:nvPr>
          </p:nvGraphicFramePr>
          <p:xfrm>
            <a:off x="1292469" y="1476375"/>
            <a:ext cx="10823331" cy="53024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Виноска зі стрілкою вправо 9"/>
            <p:cNvSpPr/>
            <p:nvPr/>
          </p:nvSpPr>
          <p:spPr>
            <a:xfrm>
              <a:off x="96716" y="1831800"/>
              <a:ext cx="3025211" cy="3520868"/>
            </a:xfrm>
            <a:prstGeom prst="rightArrowCallout">
              <a:avLst>
                <a:gd name="adj1" fmla="val 23419"/>
                <a:gd name="adj2" fmla="val 28558"/>
                <a:gd name="adj3" fmla="val 17490"/>
                <a:gd name="adj4" fmla="val 64977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rgbClr val="FFFF00"/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sz="1600" b="1" dirty="0">
                  <a:solidFill>
                    <a:schemeClr val="tx1"/>
                  </a:solidFill>
                </a:rPr>
                <a:t>Внутрішні </a:t>
              </a:r>
              <a:r>
                <a:rPr lang="uk-UA" sz="1600" b="1" dirty="0" smtClean="0">
                  <a:solidFill>
                    <a:schemeClr val="tx1"/>
                  </a:solidFill>
                </a:rPr>
                <a:t>аудити </a:t>
              </a:r>
              <a:r>
                <a:rPr lang="uk-UA" sz="1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спрямовані </a:t>
              </a:r>
              <a:r>
                <a:rPr lang="uk-UA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переважно на </a:t>
              </a:r>
              <a:r>
                <a:rPr lang="uk-UA" sz="1600" b="1" dirty="0">
                  <a:solidFill>
                    <a:srgbClr val="C00000"/>
                  </a:solidFill>
                </a:rPr>
                <a:t>оцінку законності та достовірності </a:t>
              </a:r>
              <a:r>
                <a:rPr lang="uk-UA" sz="1600" b="1" dirty="0">
                  <a:solidFill>
                    <a:schemeClr val="tx1"/>
                  </a:solidFill>
                </a:rPr>
                <a:t>звітності, правильності ведення </a:t>
              </a:r>
              <a:r>
                <a:rPr lang="uk-UA" sz="1600" b="1" dirty="0" smtClean="0">
                  <a:solidFill>
                    <a:schemeClr val="tx1"/>
                  </a:solidFill>
                </a:rPr>
                <a:t>обліку</a:t>
              </a:r>
              <a:r>
                <a:rPr lang="uk-UA" sz="1600" b="1" dirty="0">
                  <a:solidFill>
                    <a:schemeClr val="tx1"/>
                  </a:solidFill>
                </a:rPr>
                <a:t>, дотримання актів законодавства, планів, </a:t>
              </a:r>
              <a:r>
                <a:rPr lang="uk-UA" sz="1600" b="1" dirty="0" smtClean="0">
                  <a:solidFill>
                    <a:schemeClr val="tx1"/>
                  </a:solidFill>
                </a:rPr>
                <a:t>процедур тощо (</a:t>
              </a:r>
              <a:r>
                <a:rPr lang="uk-UA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фінансові </a:t>
              </a:r>
              <a:r>
                <a:rPr lang="uk-UA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аудити та аудити відповідності</a:t>
              </a:r>
              <a:r>
                <a:rPr lang="uk-UA" sz="1600" b="1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" name="Виноска зі стрілкою донизу 1"/>
            <p:cNvSpPr/>
            <p:nvPr/>
          </p:nvSpPr>
          <p:spPr>
            <a:xfrm>
              <a:off x="8497730" y="1462324"/>
              <a:ext cx="3486685" cy="2933444"/>
            </a:xfrm>
            <a:prstGeom prst="downArrowCallout">
              <a:avLst/>
            </a:prstGeom>
            <a:gradFill>
              <a:gsLst>
                <a:gs pos="0">
                  <a:srgbClr val="FFC000"/>
                </a:gs>
                <a:gs pos="50000">
                  <a:srgbClr val="FFFF66"/>
                </a:gs>
                <a:gs pos="100000">
                  <a:srgbClr val="FFFF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 smtClean="0">
                  <a:solidFill>
                    <a:schemeClr val="tx1"/>
                  </a:solidFill>
                </a:rPr>
                <a:t>Рівень завантаження </a:t>
              </a:r>
              <a:r>
                <a:rPr lang="uk-UA" b="1" dirty="0">
                  <a:solidFill>
                    <a:schemeClr val="tx1"/>
                  </a:solidFill>
                </a:rPr>
                <a:t>внутрішніх аудиторів </a:t>
              </a:r>
              <a:r>
                <a:rPr 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завданнями, не пов'язаними </a:t>
              </a:r>
              <a:r>
                <a:rPr lang="uk-UA" b="1" dirty="0">
                  <a:solidFill>
                    <a:srgbClr val="C00000"/>
                  </a:solidFill>
                </a:rPr>
                <a:t>безпосередньо зі здійсненням внутрішнього </a:t>
              </a:r>
              <a:r>
                <a:rPr lang="uk-UA" b="1" dirty="0" smtClean="0">
                  <a:solidFill>
                    <a:srgbClr val="C00000"/>
                  </a:solidFill>
                </a:rPr>
                <a:t>аудиту </a:t>
              </a:r>
              <a:r>
                <a:rPr lang="uk-UA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є досить суттєвим</a:t>
              </a:r>
              <a:endPara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Виноска зі стрілкою донизу 10"/>
            <p:cNvSpPr/>
            <p:nvPr/>
          </p:nvSpPr>
          <p:spPr>
            <a:xfrm>
              <a:off x="4529283" y="1462324"/>
              <a:ext cx="3837062" cy="3170490"/>
            </a:xfrm>
            <a:prstGeom prst="downArrowCallout">
              <a:avLst/>
            </a:prstGeom>
            <a:gradFill>
              <a:gsLst>
                <a:gs pos="0">
                  <a:srgbClr val="FFFF66"/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 smtClean="0">
                  <a:solidFill>
                    <a:schemeClr val="tx1"/>
                  </a:solidFill>
                </a:rPr>
                <a:t>Дослідженню ефективності </a:t>
              </a:r>
              <a:r>
                <a:rPr lang="uk-UA" b="1" dirty="0">
                  <a:solidFill>
                    <a:schemeClr val="tx1"/>
                  </a:solidFill>
                </a:rPr>
                <a:t>функціонування системи </a:t>
              </a:r>
              <a:r>
                <a:rPr lang="uk-UA" b="1" dirty="0" smtClean="0">
                  <a:solidFill>
                    <a:schemeClr val="tx1"/>
                  </a:solidFill>
                </a:rPr>
                <a:t>ВК, </a:t>
              </a:r>
              <a:r>
                <a:rPr lang="uk-UA" b="1" dirty="0">
                  <a:solidFill>
                    <a:schemeClr val="tx1"/>
                  </a:solidFill>
                </a:rPr>
                <a:t>ступеня </a:t>
              </a:r>
              <a:r>
                <a:rPr lang="uk-UA" b="1" dirty="0" smtClean="0">
                  <a:solidFill>
                    <a:schemeClr val="tx1"/>
                  </a:solidFill>
                </a:rPr>
                <a:t>досягнення </a:t>
              </a:r>
              <a:r>
                <a:rPr lang="uk-UA" b="1" dirty="0">
                  <a:solidFill>
                    <a:schemeClr val="tx1"/>
                  </a:solidFill>
                </a:rPr>
                <a:t>цілей, ефективності </a:t>
              </a:r>
              <a:r>
                <a:rPr lang="uk-UA" b="1" dirty="0" smtClean="0">
                  <a:solidFill>
                    <a:schemeClr val="tx1"/>
                  </a:solidFill>
                </a:rPr>
                <a:t>і якості виконання функцій і завдань</a:t>
              </a:r>
              <a:r>
                <a:rPr lang="uk-UA" b="1" dirty="0">
                  <a:solidFill>
                    <a:schemeClr val="tx1"/>
                  </a:solidFill>
                </a:rPr>
                <a:t>, </a:t>
              </a:r>
              <a:r>
                <a:rPr lang="uk-UA" b="1" dirty="0" smtClean="0">
                  <a:solidFill>
                    <a:schemeClr val="tx1"/>
                  </a:solidFill>
                </a:rPr>
                <a:t>а </a:t>
              </a:r>
              <a:r>
                <a:rPr lang="uk-UA" b="1" dirty="0">
                  <a:solidFill>
                    <a:schemeClr val="tx1"/>
                  </a:solidFill>
                </a:rPr>
                <a:t>також ризиків, </a:t>
              </a:r>
              <a:r>
                <a:rPr lang="uk-UA" b="1" dirty="0" smtClean="0">
                  <a:solidFill>
                    <a:schemeClr val="tx1"/>
                  </a:solidFill>
                </a:rPr>
                <a:t>тощо </a:t>
              </a:r>
              <a:r>
                <a:rPr lang="uk-UA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(аудитам </a:t>
              </a:r>
              <a:r>
                <a:rPr 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ефективності) приділяється </a:t>
              </a:r>
              <a:r>
                <a:rPr lang="uk-UA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мало </a:t>
              </a:r>
              <a:r>
                <a:rPr lang="uk-UA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уваги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73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3528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РЕЗУЛЬТАТИ ДІЯЛЬНОСТІ ПІДРОЗДІЛІВ ВА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(виявлені порушення та недоліки)</a:t>
            </a:r>
            <a: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увати 10"/>
          <p:cNvGrpSpPr/>
          <p:nvPr/>
        </p:nvGrpSpPr>
        <p:grpSpPr>
          <a:xfrm>
            <a:off x="186583" y="1305371"/>
            <a:ext cx="11956990" cy="5486399"/>
            <a:chOff x="186583" y="1305371"/>
            <a:chExt cx="11956990" cy="5486399"/>
          </a:xfrm>
        </p:grpSpPr>
        <p:grpSp>
          <p:nvGrpSpPr>
            <p:cNvPr id="10" name="Групувати 9"/>
            <p:cNvGrpSpPr/>
            <p:nvPr/>
          </p:nvGrpSpPr>
          <p:grpSpPr>
            <a:xfrm>
              <a:off x="186583" y="1305371"/>
              <a:ext cx="11793196" cy="5486399"/>
              <a:chOff x="186583" y="1305371"/>
              <a:chExt cx="11793196" cy="5486399"/>
            </a:xfrm>
          </p:grpSpPr>
          <p:grpSp>
            <p:nvGrpSpPr>
              <p:cNvPr id="21" name="Групувати 20"/>
              <p:cNvGrpSpPr/>
              <p:nvPr/>
            </p:nvGrpSpPr>
            <p:grpSpPr>
              <a:xfrm>
                <a:off x="186583" y="1305371"/>
                <a:ext cx="11793196" cy="5486399"/>
                <a:chOff x="186583" y="1305371"/>
                <a:chExt cx="11793196" cy="5486399"/>
              </a:xfrm>
            </p:grpSpPr>
            <p:graphicFrame>
              <p:nvGraphicFramePr>
                <p:cNvPr id="4" name="Діаграма 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317105720"/>
                    </p:ext>
                  </p:extLst>
                </p:nvPr>
              </p:nvGraphicFramePr>
              <p:xfrm>
                <a:off x="246404" y="1331007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5" name="Діаграма 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151958761"/>
                    </p:ext>
                  </p:extLst>
                </p:nvPr>
              </p:nvGraphicFramePr>
              <p:xfrm>
                <a:off x="7407779" y="1305371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graphicFrame>
              <p:nvGraphicFramePr>
                <p:cNvPr id="7" name="Діаграма 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245408798"/>
                    </p:ext>
                  </p:extLst>
                </p:nvPr>
              </p:nvGraphicFramePr>
              <p:xfrm>
                <a:off x="186583" y="4046434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graphicFrame>
              <p:nvGraphicFramePr>
                <p:cNvPr id="9" name="Діаграма 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761981556"/>
                    </p:ext>
                  </p:extLst>
                </p:nvPr>
              </p:nvGraphicFramePr>
              <p:xfrm>
                <a:off x="7330867" y="4048570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  <p:sp>
              <p:nvSpPr>
                <p:cNvPr id="3" name="П'ятикутник 2"/>
                <p:cNvSpPr/>
                <p:nvPr/>
              </p:nvSpPr>
              <p:spPr>
                <a:xfrm>
                  <a:off x="6086835" y="4627551"/>
                  <a:ext cx="2055076" cy="1170774"/>
                </a:xfrm>
                <a:prstGeom prst="homePlate">
                  <a:avLst/>
                </a:prstGeom>
                <a:ln w="19050">
                  <a:prstDash val="dash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sz="16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Аудити ефективності</a:t>
                  </a:r>
                  <a:endParaRPr lang="uk-UA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" name="П'ятикутник 12"/>
                <p:cNvSpPr/>
                <p:nvPr/>
              </p:nvSpPr>
              <p:spPr>
                <a:xfrm flipH="1">
                  <a:off x="3866795" y="1946836"/>
                  <a:ext cx="2055452" cy="1170774"/>
                </a:xfrm>
                <a:prstGeom prst="homePlate">
                  <a:avLst/>
                </a:prstGeom>
                <a:ln w="19050">
                  <a:prstDash val="dash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sz="16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Фінансові аудити / аудити відповідності</a:t>
                  </a:r>
                  <a:endParaRPr lang="uk-UA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9" name="П'ятикутник 18"/>
                <p:cNvSpPr/>
                <p:nvPr/>
              </p:nvSpPr>
              <p:spPr>
                <a:xfrm>
                  <a:off x="6086835" y="1946836"/>
                  <a:ext cx="2055076" cy="1170774"/>
                </a:xfrm>
                <a:prstGeom prst="homePlate">
                  <a:avLst/>
                </a:prstGeom>
                <a:ln w="19050">
                  <a:prstDash val="dash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sz="16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Фінансові аудити / аудити відповідності</a:t>
                  </a:r>
                  <a:endParaRPr lang="uk-UA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0" name="П'ятикутник 19"/>
                <p:cNvSpPr/>
                <p:nvPr/>
              </p:nvSpPr>
              <p:spPr>
                <a:xfrm flipH="1">
                  <a:off x="3866795" y="4627551"/>
                  <a:ext cx="2055452" cy="1170774"/>
                </a:xfrm>
                <a:prstGeom prst="homePlate">
                  <a:avLst/>
                </a:prstGeom>
                <a:ln w="19050">
                  <a:prstDash val="dash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sz="16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Фінансові аудити / аудити відповідності</a:t>
                  </a:r>
                  <a:endParaRPr lang="uk-UA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22" name="Округлений прямокутник 21"/>
              <p:cNvSpPr/>
              <p:nvPr/>
            </p:nvSpPr>
            <p:spPr>
              <a:xfrm>
                <a:off x="816120" y="3626264"/>
                <a:ext cx="811851" cy="28201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i="1" dirty="0" smtClean="0">
                    <a:solidFill>
                      <a:schemeClr val="tx1"/>
                    </a:solidFill>
                  </a:rPr>
                  <a:t>ЦОВВ</a:t>
                </a:r>
                <a:endParaRPr lang="uk-UA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Округлений прямокутник 22"/>
              <p:cNvSpPr/>
              <p:nvPr/>
            </p:nvSpPr>
            <p:spPr>
              <a:xfrm>
                <a:off x="816120" y="6335280"/>
                <a:ext cx="811851" cy="28201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i="1" dirty="0" smtClean="0">
                    <a:solidFill>
                      <a:schemeClr val="tx1"/>
                    </a:solidFill>
                  </a:rPr>
                  <a:t>ЦОВВ</a:t>
                </a:r>
                <a:endParaRPr lang="uk-UA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Округлений прямокутник 23"/>
              <p:cNvSpPr/>
              <p:nvPr/>
            </p:nvSpPr>
            <p:spPr>
              <a:xfrm>
                <a:off x="8141911" y="3626266"/>
                <a:ext cx="811851" cy="28201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i="1" dirty="0" smtClean="0">
                    <a:solidFill>
                      <a:schemeClr val="tx1"/>
                    </a:solidFill>
                  </a:rPr>
                  <a:t>ЦОВВ</a:t>
                </a:r>
                <a:endParaRPr lang="uk-UA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Округлений прямокутник 25"/>
              <p:cNvSpPr/>
              <p:nvPr/>
            </p:nvSpPr>
            <p:spPr>
              <a:xfrm>
                <a:off x="3311304" y="3626266"/>
                <a:ext cx="811851" cy="28201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i="1" dirty="0" smtClean="0">
                    <a:solidFill>
                      <a:schemeClr val="tx1"/>
                    </a:solidFill>
                  </a:rPr>
                  <a:t>ОДА</a:t>
                </a:r>
                <a:endParaRPr lang="uk-UA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Округлений прямокутник 26"/>
              <p:cNvSpPr/>
              <p:nvPr/>
            </p:nvSpPr>
            <p:spPr>
              <a:xfrm>
                <a:off x="3379673" y="6335282"/>
                <a:ext cx="811851" cy="28201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i="1" dirty="0" smtClean="0">
                    <a:solidFill>
                      <a:schemeClr val="tx1"/>
                    </a:solidFill>
                  </a:rPr>
                  <a:t>ОДА</a:t>
                </a:r>
                <a:endParaRPr lang="uk-UA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Округлений прямокутник 27"/>
              <p:cNvSpPr/>
              <p:nvPr/>
            </p:nvSpPr>
            <p:spPr>
              <a:xfrm>
                <a:off x="10612261" y="3626265"/>
                <a:ext cx="811851" cy="282011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i="1" dirty="0" smtClean="0">
                    <a:solidFill>
                      <a:schemeClr val="tx1"/>
                    </a:solidFill>
                  </a:rPr>
                  <a:t>ОДА</a:t>
                </a:r>
                <a:endParaRPr lang="uk-UA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" name="Округлений прямокутник 1"/>
            <p:cNvSpPr/>
            <p:nvPr/>
          </p:nvSpPr>
          <p:spPr>
            <a:xfrm>
              <a:off x="2085174" y="1946836"/>
              <a:ext cx="1781620" cy="651085"/>
            </a:xfrm>
            <a:prstGeom prst="round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uk-UA" sz="1000" i="1" dirty="0" smtClean="0">
                  <a:solidFill>
                    <a:schemeClr val="tx1"/>
                  </a:solidFill>
                </a:rPr>
                <a:t>Незаконні, нецільові витрати, недостачі, недоотримання ресурсів</a:t>
              </a:r>
              <a:endParaRPr lang="uk-UA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30" name="Округлений прямокутник 29"/>
            <p:cNvSpPr/>
            <p:nvPr/>
          </p:nvSpPr>
          <p:spPr>
            <a:xfrm>
              <a:off x="2065500" y="4416933"/>
              <a:ext cx="1849987" cy="1497115"/>
            </a:xfrm>
            <a:prstGeom prst="round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uk-UA" sz="1000" i="1" dirty="0" smtClean="0">
                  <a:solidFill>
                    <a:schemeClr val="tx1"/>
                  </a:solidFill>
                </a:rPr>
                <a:t>Порушення порядку ведення обліку, недостовірність фінансової і бюджетної звітності, недотримання актів законодавства, планів, розпорядчих документів, тощо</a:t>
              </a:r>
              <a:endParaRPr lang="uk-UA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31" name="Округлений прямокутник 30"/>
            <p:cNvSpPr/>
            <p:nvPr/>
          </p:nvSpPr>
          <p:spPr>
            <a:xfrm>
              <a:off x="9289279" y="1946837"/>
              <a:ext cx="2820111" cy="975825"/>
            </a:xfrm>
            <a:prstGeom prst="round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uk-UA" sz="1000" i="1" dirty="0" smtClean="0">
                  <a:solidFill>
                    <a:schemeClr val="tx1"/>
                  </a:solidFill>
                </a:rPr>
                <a:t>Завищення зобов'язань, завищення потреби в бюджетних коштах, заниження вартості активів, лишки, відволікання коштів у дебіторську заборгованість, утримання понаднормативних одиниць, тощо</a:t>
              </a:r>
              <a:endParaRPr lang="uk-UA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32" name="Округлений прямокутник 31"/>
            <p:cNvSpPr/>
            <p:nvPr/>
          </p:nvSpPr>
          <p:spPr>
            <a:xfrm>
              <a:off x="9255095" y="4416933"/>
              <a:ext cx="2888478" cy="905296"/>
            </a:xfrm>
            <a:prstGeom prst="round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uk-UA" sz="1000" i="1" dirty="0" smtClean="0">
                  <a:solidFill>
                    <a:schemeClr val="tx1"/>
                  </a:solidFill>
                </a:rPr>
                <a:t>При виконанні і досягненні цілей, при плануванні і виконанні бюджетних програм, при виконанні завдань, наданні </a:t>
              </a:r>
              <a:r>
                <a:rPr lang="uk-UA" sz="1000" i="1" dirty="0" err="1" smtClean="0">
                  <a:solidFill>
                    <a:schemeClr val="tx1"/>
                  </a:solidFill>
                </a:rPr>
                <a:t>адмінпослуг</a:t>
              </a:r>
              <a:r>
                <a:rPr lang="uk-UA" sz="1000" i="1" dirty="0" smtClean="0">
                  <a:solidFill>
                    <a:schemeClr val="tx1"/>
                  </a:solidFill>
                </a:rPr>
                <a:t>, виконанні контрольно-наглядових функцій, у функціонуванні системи ВК тощо</a:t>
              </a:r>
              <a:endParaRPr lang="uk-UA" sz="10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5" name="Округлений прямокутник 34"/>
          <p:cNvSpPr/>
          <p:nvPr/>
        </p:nvSpPr>
        <p:spPr>
          <a:xfrm>
            <a:off x="8141910" y="6376593"/>
            <a:ext cx="811851" cy="2820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ЦОВВ</a:t>
            </a:r>
            <a:endParaRPr lang="uk-UA" b="1" i="1" dirty="0">
              <a:solidFill>
                <a:schemeClr val="tx1"/>
              </a:solidFill>
            </a:endParaRPr>
          </a:p>
        </p:txBody>
      </p:sp>
      <p:sp>
        <p:nvSpPr>
          <p:cNvPr id="36" name="Округлений прямокутник 35"/>
          <p:cNvSpPr/>
          <p:nvPr/>
        </p:nvSpPr>
        <p:spPr>
          <a:xfrm>
            <a:off x="10607523" y="6335280"/>
            <a:ext cx="811851" cy="2820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ОДА</a:t>
            </a:r>
            <a:endParaRPr lang="uk-UA" b="1" i="1" dirty="0">
              <a:solidFill>
                <a:schemeClr val="tx1"/>
              </a:solidFill>
            </a:endParaRPr>
          </a:p>
        </p:txBody>
      </p:sp>
      <p:graphicFrame>
        <p:nvGraphicFramePr>
          <p:cNvPr id="29" name="Діагра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907142"/>
              </p:ext>
            </p:extLst>
          </p:nvPr>
        </p:nvGraphicFramePr>
        <p:xfrm>
          <a:off x="7407779" y="40459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Округлений прямокутник 32"/>
          <p:cNvSpPr/>
          <p:nvPr/>
        </p:nvSpPr>
        <p:spPr>
          <a:xfrm>
            <a:off x="7951673" y="6300871"/>
            <a:ext cx="811851" cy="2820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ЦОВВ</a:t>
            </a:r>
            <a:endParaRPr lang="uk-UA" b="1" i="1" dirty="0">
              <a:solidFill>
                <a:schemeClr val="tx1"/>
              </a:solidFill>
            </a:endParaRPr>
          </a:p>
        </p:txBody>
      </p:sp>
      <p:sp>
        <p:nvSpPr>
          <p:cNvPr id="38" name="Округлений прямокутник 37"/>
          <p:cNvSpPr/>
          <p:nvPr/>
        </p:nvSpPr>
        <p:spPr>
          <a:xfrm>
            <a:off x="10600045" y="6299806"/>
            <a:ext cx="811851" cy="2820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</a:rPr>
              <a:t>ОДА</a:t>
            </a:r>
            <a:endParaRPr lang="uk-UA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3528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РЕЗУЛЬТАТИ ДІЯЛЬНОСТІ ПІДРОЗДІЛІВ ВА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(відшкодування виявлених порушень)</a:t>
            </a:r>
            <a: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увати 1"/>
          <p:cNvGrpSpPr/>
          <p:nvPr/>
        </p:nvGrpSpPr>
        <p:grpSpPr>
          <a:xfrm>
            <a:off x="0" y="1228457"/>
            <a:ext cx="12192000" cy="5629543"/>
            <a:chOff x="0" y="1228457"/>
            <a:chExt cx="12192000" cy="5629543"/>
          </a:xfrm>
        </p:grpSpPr>
        <p:graphicFrame>
          <p:nvGraphicFramePr>
            <p:cNvPr id="12" name="Діагра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85038313"/>
                </p:ext>
              </p:extLst>
            </p:nvPr>
          </p:nvGraphicFramePr>
          <p:xfrm>
            <a:off x="0" y="1228457"/>
            <a:ext cx="5145992" cy="3531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4" name="Діаграма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9846963"/>
                </p:ext>
              </p:extLst>
            </p:nvPr>
          </p:nvGraphicFramePr>
          <p:xfrm>
            <a:off x="5758441" y="3305086"/>
            <a:ext cx="6433559" cy="35529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Округлений прямокутник 15"/>
            <p:cNvSpPr/>
            <p:nvPr/>
          </p:nvSpPr>
          <p:spPr>
            <a:xfrm>
              <a:off x="153822" y="4694598"/>
              <a:ext cx="5191901" cy="200514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2" rtlCol="0" anchor="t" anchorCtr="0"/>
            <a:lstStyle/>
            <a:p>
              <a:pPr algn="ctr">
                <a:spcAft>
                  <a:spcPts val="300"/>
                </a:spcAft>
              </a:pPr>
              <a:r>
                <a:rPr lang="uk-UA" sz="1600" b="1" dirty="0" smtClean="0">
                  <a:solidFill>
                    <a:srgbClr val="C00000"/>
                  </a:solidFill>
                </a:rPr>
                <a:t>Жодної гривні </a:t>
              </a:r>
              <a:r>
                <a:rPr lang="uk-UA" sz="1600" b="1" dirty="0">
                  <a:solidFill>
                    <a:srgbClr val="C00000"/>
                  </a:solidFill>
                </a:rPr>
                <a:t>не відшкодовано в </a:t>
              </a:r>
              <a:r>
                <a:rPr lang="uk-UA" sz="1600" b="1" dirty="0" smtClean="0">
                  <a:solidFill>
                    <a:srgbClr val="C00000"/>
                  </a:solidFill>
                </a:rPr>
                <a:t>системі: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Донецької ОДА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Міненерговугілля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Мінекономрозвитку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Держрезерву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Держпраці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МОН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ДАЗВ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Вінницької ОДА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Держрибагентства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Округлений прямокутник 6"/>
            <p:cNvSpPr/>
            <p:nvPr/>
          </p:nvSpPr>
          <p:spPr>
            <a:xfrm>
              <a:off x="6770076" y="1428206"/>
              <a:ext cx="5187461" cy="187688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2" rtlCol="0" anchor="t" anchorCtr="0"/>
            <a:lstStyle/>
            <a:p>
              <a:pPr algn="ctr">
                <a:spcAft>
                  <a:spcPts val="300"/>
                </a:spcAft>
              </a:pPr>
              <a:r>
                <a:rPr lang="uk-UA" sz="1600" b="1" dirty="0" smtClean="0">
                  <a:solidFill>
                    <a:schemeClr val="tx1"/>
                  </a:solidFill>
                </a:rPr>
                <a:t>Високий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 </a:t>
              </a:r>
              <a:r>
                <a:rPr lang="uk-UA" sz="1600" b="1" dirty="0" smtClean="0">
                  <a:solidFill>
                    <a:schemeClr val="tx1"/>
                  </a:solidFill>
                </a:rPr>
                <a:t>рівень </a:t>
              </a:r>
              <a:r>
                <a:rPr lang="uk-UA" sz="1600" b="1" dirty="0">
                  <a:solidFill>
                    <a:schemeClr val="tx1"/>
                  </a:solidFill>
                </a:rPr>
                <a:t>відшкодування </a:t>
              </a:r>
              <a:r>
                <a:rPr lang="uk-UA" sz="1600" b="1" dirty="0" smtClean="0">
                  <a:solidFill>
                    <a:schemeClr val="tx1"/>
                  </a:solidFill>
                </a:rPr>
                <a:t>втрат забезпечено </a:t>
              </a:r>
              <a:r>
                <a:rPr lang="uk-UA" sz="1600" b="1" dirty="0">
                  <a:solidFill>
                    <a:schemeClr val="tx1"/>
                  </a:solidFill>
                </a:rPr>
                <a:t>у </a:t>
              </a:r>
              <a:r>
                <a:rPr lang="uk-UA" sz="1600" b="1" dirty="0" smtClean="0">
                  <a:solidFill>
                    <a:schemeClr val="tx1"/>
                  </a:solidFill>
                </a:rPr>
                <a:t>системі: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Міноборони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Національної поліції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МВС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Пенсійного фонду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ДСНС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err="1" smtClean="0">
                  <a:solidFill>
                    <a:schemeClr val="tx1"/>
                  </a:solidFill>
                </a:rPr>
                <a:t>Укравтодору</a:t>
              </a: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ДМС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err="1" smtClean="0">
                  <a:solidFill>
                    <a:schemeClr val="tx1"/>
                  </a:solidFill>
                </a:rPr>
                <a:t>Мінприроди</a:t>
              </a: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r>
                <a:rPr lang="uk-UA" sz="1600" dirty="0" smtClean="0">
                  <a:solidFill>
                    <a:schemeClr val="tx1"/>
                  </a:solidFill>
                </a:rPr>
                <a:t>Луганської ОДА</a:t>
              </a: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 smtClean="0">
                <a:solidFill>
                  <a:schemeClr val="tx1"/>
                </a:solidFill>
              </a:endParaRPr>
            </a:p>
            <a:p>
              <a:pPr marL="285750" indent="-285750" algn="just">
                <a:spcAft>
                  <a:spcPts val="300"/>
                </a:spcAft>
                <a:buFont typeface="Wingdings" panose="05000000000000000000" pitchFamily="2" charset="2"/>
                <a:buChar char="Ø"/>
              </a:pPr>
              <a:endParaRPr lang="uk-UA" sz="1600" dirty="0">
                <a:solidFill>
                  <a:schemeClr val="tx1"/>
                </a:solidFill>
              </a:endParaRPr>
            </a:p>
            <a:p>
              <a:pPr algn="just">
                <a:spcAft>
                  <a:spcPts val="300"/>
                </a:spcAft>
              </a:pPr>
              <a:endParaRPr lang="uk-UA" sz="1600" dirty="0">
                <a:solidFill>
                  <a:schemeClr val="tx1"/>
                </a:solidFill>
              </a:endParaRPr>
            </a:p>
            <a:p>
              <a:pPr algn="just">
                <a:spcAft>
                  <a:spcPts val="300"/>
                </a:spcAft>
              </a:pPr>
              <a:endParaRPr lang="uk-UA" sz="16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13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3528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РЕЗУЛЬТАТИ ДІЯЛЬНОСТІ ПІДРОЗДІЛІВ ВА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(надання та виконання рекомендацій)</a:t>
            </a:r>
            <a: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7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круглений прямокутник 2"/>
          <p:cNvSpPr/>
          <p:nvPr/>
        </p:nvSpPr>
        <p:spPr>
          <a:xfrm>
            <a:off x="1803163" y="1837346"/>
            <a:ext cx="2059536" cy="5725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ЦОВВ</a:t>
            </a:r>
            <a:endParaRPr lang="uk-UA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7920527" y="5843899"/>
            <a:ext cx="2059536" cy="5725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bg1">
                    <a:lumMod val="50000"/>
                  </a:schemeClr>
                </a:solidFill>
              </a:rPr>
              <a:t>ОДА</a:t>
            </a:r>
            <a:endParaRPr lang="uk-UA" sz="2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922236" y="1358781"/>
            <a:ext cx="68366" cy="5435126"/>
          </a:xfrm>
          <a:prstGeom prst="rect">
            <a:avLst/>
          </a:prstGeom>
          <a:noFill/>
          <a:ln w="25400" cmpd="sng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9" name="Ді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191492"/>
              </p:ext>
            </p:extLst>
          </p:nvPr>
        </p:nvGraphicFramePr>
        <p:xfrm>
          <a:off x="320467" y="2321169"/>
          <a:ext cx="5482455" cy="4095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іагра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14375"/>
              </p:ext>
            </p:extLst>
          </p:nvPr>
        </p:nvGraphicFramePr>
        <p:xfrm>
          <a:off x="6109916" y="1440979"/>
          <a:ext cx="5997092" cy="440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96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ТИПОВІ НЕДОЛІКИ У ДІЯЛЬНОСТІ ПІДРОЗДІЛІВ ВА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(результати зовнішніх оцінок якості)</a:t>
            </a:r>
            <a:r>
              <a:rPr lang="uk-UA" sz="28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8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23875828"/>
              </p:ext>
            </p:extLst>
          </p:nvPr>
        </p:nvGraphicFramePr>
        <p:xfrm>
          <a:off x="104503" y="1397726"/>
          <a:ext cx="11852365" cy="5460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6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функціонування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контролю 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органах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державної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endParaRPr lang="uk-UA" sz="28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6322971" y="5585157"/>
            <a:ext cx="3192695" cy="106248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штатного </a:t>
            </a:r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розпису</a:t>
            </a: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7223672" y="3793100"/>
            <a:ext cx="3649891" cy="13580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розподілу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функціональних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обов’язків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керівником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установи та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заступниками 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27385" y="5578784"/>
            <a:ext cx="2740555" cy="111445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ведення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договірної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10114755" y="4837482"/>
            <a:ext cx="1782474" cy="384409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1</a:t>
            </a: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en-US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органами (17 %)</a:t>
            </a:r>
            <a:endParaRPr lang="uk-UA" sz="1400" b="1" i="1" u="sng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9251590" y="6260926"/>
            <a:ext cx="1773963" cy="375562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45 органами (5</a:t>
            </a:r>
            <a:r>
              <a:rPr lang="en-US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6</a:t>
            </a: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2852324" y="6255084"/>
            <a:ext cx="1867721" cy="410937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52 орган</a:t>
            </a:r>
            <a:r>
              <a:rPr lang="ru-RU" sz="1400" b="1" i="1" u="sng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ами</a:t>
            </a: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 (64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2400893" y="3793100"/>
            <a:ext cx="3799113" cy="158931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складання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фінансової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бюджетної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податкової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статистичної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звітності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облікова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1247075" y="4757740"/>
            <a:ext cx="1328055" cy="579801"/>
          </a:xfrm>
          <a:prstGeom prst="roundRect">
            <a:avLst/>
          </a:prstGeom>
          <a:solidFill>
            <a:srgbClr val="FFC000"/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26 органами  (32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216" y="1996285"/>
            <a:ext cx="1269283" cy="8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Округлений прямокутник 18"/>
          <p:cNvSpPr/>
          <p:nvPr/>
        </p:nvSpPr>
        <p:spPr>
          <a:xfrm>
            <a:off x="1083129" y="2973937"/>
            <a:ext cx="10233754" cy="742902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описано </a:t>
            </a:r>
            <a:r>
              <a:rPr lang="ru-RU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функціонування</a:t>
            </a:r>
            <a:r>
              <a:rPr lang="ru-RU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елементу</a:t>
            </a:r>
            <a:r>
              <a:rPr lang="ru-RU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контролю </a:t>
            </a:r>
            <a:r>
              <a:rPr lang="uk-UA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тих аспектах діяльності, які регламентовано законодавством для державних органів, </a:t>
            </a:r>
            <a:r>
              <a:rPr lang="ru-RU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частині</a:t>
            </a:r>
            <a:r>
              <a:rPr lang="ru-RU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круглений прямокутник 1"/>
          <p:cNvSpPr/>
          <p:nvPr/>
        </p:nvSpPr>
        <p:spPr>
          <a:xfrm>
            <a:off x="0" y="1636141"/>
            <a:ext cx="3067940" cy="126942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основному формалізовано функціонування відповідного елементу внутрішнього контролю </a:t>
            </a: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2925407" y="1413951"/>
            <a:ext cx="6795128" cy="582334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ВНУТРІШНЄ СЕРЕДОВИЩЕ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функціонування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контролю 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органах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державної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endParaRPr lang="uk-UA" sz="28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170989" y="2912798"/>
            <a:ext cx="3768622" cy="1143004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унормована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діяльність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ризиками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136731" y="5019995"/>
            <a:ext cx="3802880" cy="1143004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проводиться робота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унормування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ризиками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7798777" y="3362679"/>
            <a:ext cx="4219545" cy="95458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описано </a:t>
            </a:r>
            <a:r>
              <a:rPr lang="ru-RU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взагалі</a:t>
            </a:r>
            <a:r>
              <a:rPr lang="ru-RU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відповідний</a:t>
            </a:r>
            <a:r>
              <a:rPr lang="ru-RU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</a:t>
            </a:r>
            <a:endParaRPr lang="uk-UA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1960136" y="3941706"/>
            <a:ext cx="1807027" cy="37556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28 органами (35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1960136" y="6040895"/>
            <a:ext cx="1807027" cy="4109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3 органами (4 </a:t>
            </a:r>
            <a:r>
              <a:rPr lang="uk-UA" sz="14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8814261" y="4189459"/>
            <a:ext cx="2439615" cy="39402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0">
            <a:solidFill>
              <a:srgbClr val="F01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4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15 органами (19 %)</a:t>
            </a:r>
            <a:endParaRPr lang="uk-UA" sz="1400" b="1" i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087" name="Picture 15" descr="https://www.training-partner.ru/wp-content/uploads/2012/02/%D0%A3%D0%BF%D1%80%D0%B0%D0%B2%D0%BB%D0%B5%D0%BD%D0%B8%D0%B5-%D1%80%D0%B8%D1%81%D0%BA%D0%B0%D0%BC%D0%B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69" y="3568513"/>
            <a:ext cx="1236927" cy="175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круглений прямокутник 13"/>
          <p:cNvSpPr/>
          <p:nvPr/>
        </p:nvSpPr>
        <p:spPr>
          <a:xfrm>
            <a:off x="8539878" y="1793630"/>
            <a:ext cx="3575159" cy="1362807"/>
          </a:xfrm>
          <a:prstGeom prst="roundRect">
            <a:avLst/>
          </a:prstGeom>
          <a:solidFill>
            <a:srgbClr val="F01035">
              <a:alpha val="39000"/>
            </a:srgb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сьогодні у ЦОВВ та ОДА не запроваджено системної діяльності з управління ризиками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2886848" y="1349016"/>
            <a:ext cx="6226629" cy="539605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 РИЗИКАМИ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функціонування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контролю 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органах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державної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endParaRPr lang="uk-UA" sz="28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2982686" y="1349016"/>
            <a:ext cx="6226629" cy="468085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ЗАХОДИ КОНТРОЛЮ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403326" y="2825520"/>
            <a:ext cx="2993573" cy="18288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 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процедур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авторизації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підтвердження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шляхом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отримання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дозволу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відповідальних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процедуру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візування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погодження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4449539" y="2686138"/>
            <a:ext cx="3105144" cy="7621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наявності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договорів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матеріальну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відповідальність</a:t>
            </a:r>
            <a:endParaRPr lang="uk-UA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8593539" y="5166870"/>
            <a:ext cx="3224435" cy="77699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встановлення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режимів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доступу до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інформаційних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ресурсів</a:t>
            </a:r>
            <a:endParaRPr lang="uk-UA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4449539" y="4063022"/>
            <a:ext cx="3105144" cy="74567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інвентаризацій</a:t>
            </a:r>
            <a:endParaRPr lang="uk-UA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437103" y="5443256"/>
            <a:ext cx="2993574" cy="84366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бухгалтерського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обліку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endParaRPr lang="uk-UA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8533717" y="2686138"/>
            <a:ext cx="3224435" cy="145126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оцінки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установи,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ефективності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бюджетних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бюджетних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endParaRPr lang="uk-UA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449540" y="5328098"/>
            <a:ext cx="3105143" cy="107398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наявності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затвердженого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службового</a:t>
            </a:r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розпорядку</a:t>
            </a:r>
            <a:endParaRPr lang="uk-UA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Кільце 1"/>
          <p:cNvSpPr/>
          <p:nvPr/>
        </p:nvSpPr>
        <p:spPr>
          <a:xfrm>
            <a:off x="2072640" y="4408268"/>
            <a:ext cx="1687509" cy="919830"/>
          </a:xfrm>
          <a:prstGeom prst="donut">
            <a:avLst/>
          </a:prstGeom>
          <a:solidFill>
            <a:srgbClr val="FFC000"/>
          </a:solidFill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31 органом (38 %)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7" name="Кільце 26"/>
          <p:cNvSpPr/>
          <p:nvPr/>
        </p:nvSpPr>
        <p:spPr>
          <a:xfrm>
            <a:off x="2208657" y="5943863"/>
            <a:ext cx="1690668" cy="919830"/>
          </a:xfrm>
          <a:prstGeom prst="donut">
            <a:avLst/>
          </a:prstGeom>
          <a:solidFill>
            <a:srgbClr val="FFC000"/>
          </a:solidFill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32 органами (40 </a:t>
            </a:r>
            <a:r>
              <a:rPr lang="uk-UA" sz="1400" b="1" dirty="0">
                <a:solidFill>
                  <a:schemeClr val="tx1"/>
                </a:solidFill>
              </a:rPr>
              <a:t>%)</a:t>
            </a:r>
          </a:p>
        </p:txBody>
      </p:sp>
      <p:sp>
        <p:nvSpPr>
          <p:cNvPr id="28" name="Кільце 27"/>
          <p:cNvSpPr/>
          <p:nvPr/>
        </p:nvSpPr>
        <p:spPr>
          <a:xfrm>
            <a:off x="10345783" y="5741406"/>
            <a:ext cx="1644877" cy="919830"/>
          </a:xfrm>
          <a:prstGeom prst="donut">
            <a:avLst/>
          </a:prstGeom>
          <a:solidFill>
            <a:srgbClr val="FFC000"/>
          </a:solidFill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49 органами (60 </a:t>
            </a:r>
            <a:r>
              <a:rPr lang="uk-UA" sz="1400" b="1" dirty="0">
                <a:solidFill>
                  <a:schemeClr val="tx1"/>
                </a:solidFill>
              </a:rPr>
              <a:t>%)</a:t>
            </a:r>
          </a:p>
        </p:txBody>
      </p:sp>
      <p:sp>
        <p:nvSpPr>
          <p:cNvPr id="29" name="Кільце 28"/>
          <p:cNvSpPr/>
          <p:nvPr/>
        </p:nvSpPr>
        <p:spPr>
          <a:xfrm>
            <a:off x="10284301" y="3948353"/>
            <a:ext cx="1683776" cy="919830"/>
          </a:xfrm>
          <a:prstGeom prst="donut">
            <a:avLst/>
          </a:prstGeom>
          <a:solidFill>
            <a:srgbClr val="FFC000"/>
          </a:solidFill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53 органами (65 </a:t>
            </a:r>
            <a:r>
              <a:rPr lang="uk-UA" sz="1400" b="1" dirty="0">
                <a:solidFill>
                  <a:schemeClr val="tx1"/>
                </a:solidFill>
              </a:rPr>
              <a:t>%)</a:t>
            </a:r>
          </a:p>
        </p:txBody>
      </p:sp>
      <p:sp>
        <p:nvSpPr>
          <p:cNvPr id="30" name="Кільце 29"/>
          <p:cNvSpPr/>
          <p:nvPr/>
        </p:nvSpPr>
        <p:spPr>
          <a:xfrm>
            <a:off x="6445056" y="5890966"/>
            <a:ext cx="1659843" cy="791917"/>
          </a:xfrm>
          <a:prstGeom prst="donut">
            <a:avLst/>
          </a:prstGeom>
          <a:solidFill>
            <a:srgbClr val="FFC000"/>
          </a:solidFill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26 органами (32 </a:t>
            </a:r>
            <a:r>
              <a:rPr lang="uk-UA" sz="1400" b="1" dirty="0">
                <a:solidFill>
                  <a:schemeClr val="tx1"/>
                </a:solidFill>
              </a:rPr>
              <a:t>%)</a:t>
            </a:r>
          </a:p>
        </p:txBody>
      </p:sp>
      <p:sp>
        <p:nvSpPr>
          <p:cNvPr id="31" name="Кільце 30"/>
          <p:cNvSpPr/>
          <p:nvPr/>
        </p:nvSpPr>
        <p:spPr>
          <a:xfrm>
            <a:off x="6489767" y="4504296"/>
            <a:ext cx="1740522" cy="740649"/>
          </a:xfrm>
          <a:prstGeom prst="donut">
            <a:avLst/>
          </a:prstGeom>
          <a:solidFill>
            <a:srgbClr val="FFC000"/>
          </a:solidFill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28 органами           (35 </a:t>
            </a:r>
            <a:r>
              <a:rPr lang="uk-UA" sz="1400" b="1" dirty="0">
                <a:solidFill>
                  <a:schemeClr val="tx1"/>
                </a:solidFill>
              </a:rPr>
              <a:t>%)</a:t>
            </a:r>
          </a:p>
        </p:txBody>
      </p:sp>
      <p:sp>
        <p:nvSpPr>
          <p:cNvPr id="32" name="Кільце 31"/>
          <p:cNvSpPr/>
          <p:nvPr/>
        </p:nvSpPr>
        <p:spPr>
          <a:xfrm>
            <a:off x="6296297" y="3214796"/>
            <a:ext cx="1676928" cy="816042"/>
          </a:xfrm>
          <a:prstGeom prst="donut">
            <a:avLst/>
          </a:prstGeom>
          <a:solidFill>
            <a:srgbClr val="FFC000"/>
          </a:solidFill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43 органами (53 </a:t>
            </a:r>
            <a:r>
              <a:rPr lang="uk-UA" sz="1400" b="1" dirty="0">
                <a:solidFill>
                  <a:schemeClr val="tx1"/>
                </a:solidFill>
              </a:rPr>
              <a:t>%)</a:t>
            </a:r>
          </a:p>
        </p:txBody>
      </p:sp>
      <p:pic>
        <p:nvPicPr>
          <p:cNvPr id="34" name="Picture 12" descr="l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48" y="1219964"/>
            <a:ext cx="640728" cy="64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Контроль приемочны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928002"/>
            <a:ext cx="728842" cy="98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круглений прямокутник 14"/>
          <p:cNvSpPr/>
          <p:nvPr/>
        </p:nvSpPr>
        <p:spPr>
          <a:xfrm>
            <a:off x="1128045" y="1910434"/>
            <a:ext cx="9836209" cy="602030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наведено дані щодо заходів контролю, які повинні здійснюватися в усіх державних органах відповідно до законодавства</a:t>
            </a:r>
            <a:endParaRPr lang="uk-UA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en-US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функціонування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контролю </a:t>
            </a:r>
            <a:r>
              <a:rPr lang="ru-RU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органах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державної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2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spc="3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endParaRPr lang="uk-UA" sz="2800" spc="3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3778305" y="2099111"/>
            <a:ext cx="3434346" cy="669725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1600" dirty="0"/>
              <a:t>не надано інформацію щодо функціонування </a:t>
            </a:r>
            <a:r>
              <a:rPr lang="uk-UA" sz="1600" dirty="0" smtClean="0"/>
              <a:t>цього елементу ВК</a:t>
            </a:r>
            <a:endParaRPr lang="uk-UA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4" descr="MMj0282788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305" y="1173636"/>
            <a:ext cx="1015815" cy="96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dreamstime.com/casual-interview-meeting--thumb4232679.jpg"/>
          <p:cNvPicPr>
            <a:picLocks noChangeAspect="1" noChangeArrowheads="1"/>
          </p:cNvPicPr>
          <p:nvPr/>
        </p:nvPicPr>
        <p:blipFill>
          <a:blip r:embed="rId3"/>
          <a:srcRect b="17319"/>
          <a:stretch>
            <a:fillRect/>
          </a:stretch>
        </p:blipFill>
        <p:spPr bwMode="auto">
          <a:xfrm>
            <a:off x="911284" y="3951612"/>
            <a:ext cx="1609695" cy="85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круглений прямокутник 13"/>
          <p:cNvSpPr/>
          <p:nvPr/>
        </p:nvSpPr>
        <p:spPr>
          <a:xfrm>
            <a:off x="166844" y="5452218"/>
            <a:ext cx="5029203" cy="110805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206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особистого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прийому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7056687" y="5544926"/>
            <a:ext cx="5029203" cy="106250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206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порядку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запитами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доступ до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публічної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6458478" y="6364586"/>
            <a:ext cx="1988836" cy="449163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6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28 органами (35 </a:t>
            </a:r>
            <a:r>
              <a:rPr lang="uk-UA" sz="16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3778305" y="6382848"/>
            <a:ext cx="1963193" cy="449163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600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37 органами (46 </a:t>
            </a:r>
            <a:r>
              <a:rPr lang="uk-UA" sz="1600" b="1" i="1" u="sng" dirty="0">
                <a:solidFill>
                  <a:schemeClr val="tx1"/>
                </a:solidFill>
                <a:cs typeface="Arial" panose="020B0604020202020204" pitchFamily="34" charset="0"/>
              </a:rPr>
              <a:t>%)</a:t>
            </a: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576837" y="4932221"/>
            <a:ext cx="11201402" cy="716551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b="1" dirty="0"/>
              <a:t>не наведено дані щодо інформаційного обміну із зовнішніми користувачами, який повинен здійснюватися в усіх державних органах відповідно до законодавства</a:t>
            </a:r>
            <a:endParaRPr lang="uk-UA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круглений прямокутник 2"/>
          <p:cNvSpPr/>
          <p:nvPr/>
        </p:nvSpPr>
        <p:spPr>
          <a:xfrm>
            <a:off x="8913406" y="4023994"/>
            <a:ext cx="3059252" cy="77874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У ЦОВВ </a:t>
            </a:r>
            <a:r>
              <a:rPr lang="uk-UA" sz="1600" b="1" dirty="0">
                <a:solidFill>
                  <a:schemeClr val="tx1"/>
                </a:solidFill>
              </a:rPr>
              <a:t>та ОДА в цілому запроваджено системи інформаційного обміну</a:t>
            </a: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2944582" y="3789952"/>
            <a:ext cx="6226629" cy="468085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ТА КОМУНІКАЦІЯ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166843" y="1623984"/>
            <a:ext cx="3140379" cy="114485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У ЦОВВ </a:t>
            </a:r>
            <a:r>
              <a:rPr lang="uk-UA" sz="1600" b="1" dirty="0">
                <a:solidFill>
                  <a:schemeClr val="tx1"/>
                </a:solidFill>
              </a:rPr>
              <a:t>та ОДА в цілому запроваджено </a:t>
            </a:r>
            <a:r>
              <a:rPr lang="uk-UA" sz="1600" b="1" dirty="0" smtClean="0">
                <a:solidFill>
                  <a:schemeClr val="tx1"/>
                </a:solidFill>
              </a:rPr>
              <a:t>моніторинг </a:t>
            </a:r>
            <a:r>
              <a:rPr lang="uk-UA" sz="1600" b="1" dirty="0">
                <a:solidFill>
                  <a:schemeClr val="tx1"/>
                </a:solidFill>
              </a:rPr>
              <a:t>та періодичні оцінки виконання </a:t>
            </a:r>
            <a:r>
              <a:rPr lang="uk-UA" sz="1600" b="1" dirty="0" smtClean="0">
                <a:solidFill>
                  <a:schemeClr val="tx1"/>
                </a:solidFill>
              </a:rPr>
              <a:t>функцій</a:t>
            </a:r>
            <a:r>
              <a:rPr lang="uk-UA" sz="1600" b="1" dirty="0">
                <a:solidFill>
                  <a:schemeClr val="tx1"/>
                </a:solidFill>
              </a:rPr>
              <a:t>, процесів і операцій</a:t>
            </a: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2944584" y="1361287"/>
            <a:ext cx="6226629" cy="468085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МОНІТОРИНГ</a:t>
            </a:r>
            <a:endParaRPr lang="uk-UA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8109598" y="2099112"/>
            <a:ext cx="3434346" cy="669725"/>
          </a:xfrm>
          <a:prstGeom prst="roundRect">
            <a:avLst/>
          </a:prstGeom>
          <a:solidFill>
            <a:srgbClr val="FFCC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uk-UA" sz="1600" dirty="0" smtClean="0"/>
              <a:t>надано </a:t>
            </a:r>
            <a:r>
              <a:rPr lang="uk-UA" sz="1600" dirty="0"/>
              <a:t>інформацію </a:t>
            </a:r>
            <a:r>
              <a:rPr lang="uk-UA" sz="1600" dirty="0" smtClean="0"/>
              <a:t>не по суті функціонування цього елементу ВК</a:t>
            </a:r>
            <a:endParaRPr lang="uk-UA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4157349" y="2730426"/>
            <a:ext cx="2676258" cy="514825"/>
          </a:xfrm>
          <a:prstGeom prst="roundRect">
            <a:avLst/>
          </a:prstGeom>
          <a:solidFill>
            <a:srgbClr val="FFD685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10 органами (12 %)</a:t>
            </a:r>
            <a:endParaRPr lang="uk-UA" sz="16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8345410" y="2768837"/>
            <a:ext cx="2962722" cy="512969"/>
          </a:xfrm>
          <a:prstGeom prst="roundRect">
            <a:avLst/>
          </a:prstGeom>
          <a:solidFill>
            <a:srgbClr val="FFD685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uk-UA" sz="1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20 органами (25 %)</a:t>
            </a:r>
            <a:endParaRPr lang="uk-UA" sz="16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06110" y="3552860"/>
            <a:ext cx="11979780" cy="84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2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 УТВОРЕННЯ ПІДРОЗДІЛІВ ВНУТРІШНЬОГО АУДИТУ (ВІДПОВІДНИХ ПОСАД)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0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97813" y="2124560"/>
            <a:ext cx="4844204" cy="11228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усіх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міністерствах утворено підрозділи ВА (або введено відповідні посади)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532408" y="1324599"/>
            <a:ext cx="2897305" cy="901155"/>
          </a:xfrm>
          <a:prstGeom prst="roundRect">
            <a:avLst/>
          </a:prstGeom>
          <a:solidFill>
            <a:srgbClr val="FFC000"/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Міністерства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Округлений прямокутник 32"/>
          <p:cNvSpPr/>
          <p:nvPr/>
        </p:nvSpPr>
        <p:spPr>
          <a:xfrm>
            <a:off x="6825101" y="2116013"/>
            <a:ext cx="5087841" cy="113138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усіх</a:t>
            </a:r>
            <a:r>
              <a:rPr lang="uk-UA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 ЦОВВ утворено </a:t>
            </a:r>
            <a:r>
              <a:rPr lang="uk-UA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підрозділи ВА (або введено відповідні посади)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круглений прямокутник 33"/>
          <p:cNvSpPr/>
          <p:nvPr/>
        </p:nvSpPr>
        <p:spPr>
          <a:xfrm>
            <a:off x="8821789" y="1316053"/>
            <a:ext cx="2779547" cy="901155"/>
          </a:xfrm>
          <a:prstGeom prst="roundRect">
            <a:avLst/>
          </a:prstGeom>
          <a:solidFill>
            <a:srgbClr val="FFC000"/>
          </a:solidFill>
          <a:ln w="222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 ЦОВВ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2619915" y="923957"/>
            <a:ext cx="2880243" cy="170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FFC000"/>
              </a:solidFill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6759551" y="855593"/>
            <a:ext cx="2880243" cy="18391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FFC000"/>
              </a:solidFill>
            </a:endParaRPr>
          </a:p>
        </p:txBody>
      </p:sp>
      <p:sp>
        <p:nvSpPr>
          <p:cNvPr id="26" name="Прямокутник із двома округленими протилежними кутами 25"/>
          <p:cNvSpPr/>
          <p:nvPr/>
        </p:nvSpPr>
        <p:spPr>
          <a:xfrm>
            <a:off x="7516446" y="5049135"/>
            <a:ext cx="4084890" cy="1360457"/>
          </a:xfrm>
          <a:prstGeom prst="round2Diag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неодноразових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зауважень Мінфіну утворено </a:t>
            </a: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внутрішнього аудиту </a:t>
            </a: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Івано-Франківській ОДА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 вересні 2018 року). На даний </a:t>
            </a:r>
            <a:r>
              <a:rPr lang="uk-UA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 </a:t>
            </a:r>
            <a:r>
              <a:rPr lang="uk-UA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(01.01.2019) підрозділ </a:t>
            </a: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неукомплектований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діяльність з внутрішнього аудиту фактично не здійснюється</a:t>
            </a:r>
            <a:endParaRPr lang="uk-UA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кутник із двома округленими протилежними кутами 28"/>
          <p:cNvSpPr/>
          <p:nvPr/>
        </p:nvSpPr>
        <p:spPr>
          <a:xfrm>
            <a:off x="413238" y="5058410"/>
            <a:ext cx="4084890" cy="1351182"/>
          </a:xfrm>
          <a:prstGeom prst="round2Diag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неодноразових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зауважень Мінфіну утворено </a:t>
            </a: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внутрішнього аудиту в </a:t>
            </a:r>
            <a:r>
              <a:rPr lang="uk-UA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Чернігівській ОДА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 жовтні 2018 року</a:t>
            </a: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даний час </a:t>
            </a: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(01.01.2019) підрозділ </a:t>
            </a:r>
            <a:r>
              <a:rPr lang="uk-U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неукомплектований </a:t>
            </a:r>
            <a:r>
              <a:rPr lang="uk-UA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діяльність з внутрішнього аудиту фактично не здійснюється</a:t>
            </a:r>
            <a:endParaRPr lang="uk-UA" sz="12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круглений прямокутник 19"/>
          <p:cNvSpPr/>
          <p:nvPr/>
        </p:nvSpPr>
        <p:spPr>
          <a:xfrm>
            <a:off x="413238" y="4315101"/>
            <a:ext cx="11188098" cy="6756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усіх 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ОДА/КМДА утворено підрозділи ВА (</a:t>
            </a:r>
            <a:r>
              <a:rPr lang="uk-UA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введено відповідні посади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3964977" y="3751604"/>
            <a:ext cx="3480471" cy="726393"/>
          </a:xfrm>
          <a:prstGeom prst="roundRect">
            <a:avLst/>
          </a:prstGeom>
          <a:solidFill>
            <a:srgbClr val="FFC000"/>
          </a:solidFill>
          <a:ln w="222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 та КМДА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2161774" y="3281671"/>
            <a:ext cx="2880243" cy="170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</a:t>
            </a:r>
            <a:endParaRPr lang="uk-UA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 ФУНКЦІОНУВАННЯ ПІДРОЗДІЛІВ ВНУТРІШНЬОГО АУДИТУ</a:t>
            </a:r>
            <a:r>
              <a:rPr lang="uk-UA" sz="1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0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Горизонтальний сувій 9"/>
          <p:cNvSpPr/>
          <p:nvPr/>
        </p:nvSpPr>
        <p:spPr>
          <a:xfrm>
            <a:off x="348018" y="1196410"/>
            <a:ext cx="11338560" cy="997237"/>
          </a:xfrm>
          <a:prstGeom prst="horizontalScroll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Діяльність з </a:t>
            </a:r>
            <a:r>
              <a:rPr lang="uk-UA" sz="2400" b="1" dirty="0">
                <a:solidFill>
                  <a:srgbClr val="FF0000"/>
                </a:solidFill>
              </a:rPr>
              <a:t>внутрішнього аудиту фактично не здійснюється у зв’язку з повною неукомплектованістю підрозділів </a:t>
            </a:r>
            <a:r>
              <a:rPr lang="uk-UA" sz="2400" b="1" dirty="0" smtClean="0">
                <a:solidFill>
                  <a:srgbClr val="FF0000"/>
                </a:solidFill>
              </a:rPr>
              <a:t>(</a:t>
            </a:r>
            <a:r>
              <a:rPr lang="uk-UA" sz="2400" b="1" dirty="0">
                <a:solidFill>
                  <a:srgbClr val="FF0000"/>
                </a:solidFill>
              </a:rPr>
              <a:t>відповідних посад)</a:t>
            </a:r>
            <a:endParaRPr lang="uk-U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66002" y="2048148"/>
            <a:ext cx="5864779" cy="324666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Держархбудінспекція</a:t>
            </a:r>
            <a:endParaRPr lang="uk-UA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Український інститут національної пам'яті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Держфінмоніторинг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Держгеонадра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Кіровоградська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НСЗУ та Морська адміністрація </a:t>
            </a:r>
            <a:r>
              <a:rPr lang="uk-U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(новоутворені органи, штат формується)</a:t>
            </a:r>
          </a:p>
          <a:p>
            <a:pPr algn="ctr">
              <a:spcAft>
                <a:spcPts val="600"/>
              </a:spcAft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uk-UA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посади залишались вакантними </a:t>
            </a: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станом на 01.01.2019)</a:t>
            </a:r>
            <a:endParaRPr lang="uk-UA" sz="1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6375166" y="2048148"/>
            <a:ext cx="5751319" cy="4554875"/>
          </a:xfrm>
          <a:prstGeom prst="roundRect">
            <a:avLst/>
          </a:prstGeom>
          <a:solidFill>
            <a:srgbClr val="FFD6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Укрінфрапроект</a:t>
            </a:r>
            <a:endParaRPr lang="uk-UA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Державне бюро розслідувань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ДРС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Державна служба якості освіти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МТОТ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МІП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Держенергоефективності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Держкіно</a:t>
            </a:r>
            <a:endParaRPr lang="uk-UA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Державне агентство з питань електронного урядування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uk-UA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uk-U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(посади були вакантними певний час у 2018 році. На сьогодні повністю або частково укомплектовано)</a:t>
            </a:r>
            <a:endParaRPr lang="uk-UA" sz="1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66001" y="5961185"/>
            <a:ext cx="5864779" cy="64183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Держенергонагляд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(інформація щодо укомплектування посад відсутня)</a:t>
            </a:r>
            <a:endParaRPr lang="uk-UA" sz="11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2"/>
            <a:ext cx="11046863" cy="1117404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 УКОМПЛЕКТУВАННЯ ПІДРОЗДІЛІВ ВНУТРІШНЬОГО АУДИТУ</a:t>
            </a:r>
            <a:r>
              <a:rPr lang="uk-UA" sz="1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2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0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548824" y="1842544"/>
            <a:ext cx="3570882" cy="11142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штатна чисельність внутрішніх аудиторів 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1,45 тис. одиниць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70031" y="1341691"/>
            <a:ext cx="5330013" cy="63758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Міністерства, інші ЦОВВ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6463524" y="1842544"/>
            <a:ext cx="3570882" cy="11142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штатна чисельність внутрішніх аудиторів 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261 одиниця</a:t>
            </a:r>
            <a:endParaRPr lang="uk-U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6178610" y="1341691"/>
            <a:ext cx="5542254" cy="63758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 та КМДА</a:t>
            </a:r>
            <a:endParaRPr lang="uk-UA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233295" y="3042303"/>
            <a:ext cx="4577987" cy="299801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uk-UA" sz="1500" b="1" dirty="0" smtClean="0">
                <a:solidFill>
                  <a:srgbClr val="C00000"/>
                </a:solidFill>
              </a:rPr>
              <a:t>Залишається досить високий рівень вакансій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ДФС 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Мінрегіон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МЗС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Держкомтелерадіо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Укрдержархів</a:t>
            </a:r>
            <a:endParaRPr lang="uk-UA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Укртрансбезпека</a:t>
            </a:r>
            <a:endParaRPr lang="uk-UA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Держенергоефективності</a:t>
            </a:r>
            <a:endParaRPr lang="uk-UA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Держаудитслужба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Держводагентство</a:t>
            </a:r>
            <a:endParaRPr lang="uk-UA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6041875" y="3042303"/>
            <a:ext cx="4751464" cy="226992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uk-UA" sz="1500" b="1" dirty="0">
                <a:solidFill>
                  <a:srgbClr val="C00000"/>
                </a:solidFill>
              </a:rPr>
              <a:t>Залишається досить високий рівень вакансій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Миколаївська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Закарпатська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Львівська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Черкаська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Запорізька ОДА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Київська ОДА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289990" y="2029125"/>
            <a:ext cx="1716283" cy="111429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вакантні </a:t>
            </a:r>
          </a:p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23% посад</a:t>
            </a:r>
            <a:endParaRPr lang="uk-U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10227893" y="2063309"/>
            <a:ext cx="1716283" cy="111429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вакантні </a:t>
            </a:r>
          </a:p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посад</a:t>
            </a:r>
            <a:endParaRPr lang="uk-UA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145136" y="9851"/>
            <a:ext cx="11046863" cy="1186559"/>
          </a:xfrm>
          <a:gradFill flip="none" rotWithShape="1">
            <a:gsLst>
              <a:gs pos="39000">
                <a:srgbClr val="FFCC00">
                  <a:alpha val="63000"/>
                </a:srgbClr>
              </a:gs>
              <a:gs pos="74000">
                <a:srgbClr val="FFFF00"/>
              </a:gs>
              <a:gs pos="83000">
                <a:srgbClr val="FFFF99"/>
              </a:gs>
              <a:gs pos="100000">
                <a:srgbClr val="FFFFCC"/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НЕДОЛІКИ У ДІЯЛЬНОСТІ ПІДРОЗДІЛІВ ВА</a:t>
            </a:r>
            <a:br>
              <a:rPr lang="uk-UA" sz="28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b="1" spc="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(недостатня чисельність для ефективної реалізації функції)</a:t>
            </a:r>
            <a: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i="1" spc="3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400" i="1" spc="3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7458058" y="6285851"/>
            <a:ext cx="4572022" cy="51274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5875" cmpd="dbl"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200" b="1" i="1" dirty="0" smtClean="0">
                <a:solidFill>
                  <a:schemeClr val="tx1"/>
                </a:solidFill>
              </a:rPr>
              <a:t>Кількість об'єктів внутрішнього аудиту на одного аудитора (за штатною чисельністю)</a:t>
            </a:r>
            <a:endParaRPr lang="uk-UA" sz="1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Діагра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703583"/>
              </p:ext>
            </p:extLst>
          </p:nvPr>
        </p:nvGraphicFramePr>
        <p:xfrm>
          <a:off x="114299" y="1293866"/>
          <a:ext cx="11854233" cy="5134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5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1401</Words>
  <Application>Microsoft Office PowerPoint</Application>
  <PresentationFormat>Широкий екран</PresentationFormat>
  <Paragraphs>283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Wingdings</vt:lpstr>
      <vt:lpstr>Тема Office</vt:lpstr>
      <vt:lpstr>Інформація про стан функціонування державного внутрішнього фінансового контролю</vt:lpstr>
      <vt:lpstr>Cтан організації та функціонування внутрішнього контролю в органах державної виконавчої влади</vt:lpstr>
      <vt:lpstr>Cтан організації та функціонування внутрішнього контролю в органах державної виконавчої влади</vt:lpstr>
      <vt:lpstr>Cтан організації та функціонування внутрішнього контролю в органах державної виконавчої влади</vt:lpstr>
      <vt:lpstr>Cтан організації та функціонування внутрішнього контролю в органах державної виконавчої влади</vt:lpstr>
      <vt:lpstr> СТАН УТВОРЕННЯ ПІДРОЗДІЛІВ ВНУТРІШНЬОГО АУДИТУ (ВІДПОВІДНИХ ПОСАД) </vt:lpstr>
      <vt:lpstr> СТАН ФУНКЦІОНУВАННЯ ПІДРОЗДІЛІВ ВНУТРІШНЬОГО АУДИТУ </vt:lpstr>
      <vt:lpstr> СТАН УКОМПЛЕКТУВАННЯ ПІДРОЗДІЛІВ ВНУТРІШНЬОГО АУДИТУ </vt:lpstr>
      <vt:lpstr> НЕДОЛІКИ У ДІЯЛЬНОСТІ ПІДРОЗДІЛІВ ВА (недостатня чисельність для ефективної реалізації функції) </vt:lpstr>
      <vt:lpstr> ОРГАНІЗАЦІЙНА І ФУНКЦІОНАЛЬНА НЕЗАЛЕЖНІСТЬ ПІДРОЗДІЛІВ ВНУТРІШНЬОГО АУДИТУ </vt:lpstr>
      <vt:lpstr> НЕДОЛІКИ У ДІЯЛЬНОСТІ ПІДРОЗДІЛІВ ВА (організація та планування) </vt:lpstr>
      <vt:lpstr> НЕДОЛІКИ У ДІЯЛЬНОСТІ ПІДРОЗДІЛІВ ВА (проведення внутрішніх аудитів та інших заходів) </vt:lpstr>
      <vt:lpstr> РЕЗУЛЬТАТИ ДІЯЛЬНОСТІ ПІДРОЗДІЛІВ ВА (виявлені порушення та недоліки) </vt:lpstr>
      <vt:lpstr> РЕЗУЛЬТАТИ ДІЯЛЬНОСТІ ПІДРОЗДІЛІВ ВА (відшкодування виявлених порушень) </vt:lpstr>
      <vt:lpstr> РЕЗУЛЬТАТИ ДІЯЛЬНОСТІ ПІДРОЗДІЛІВ ВА (надання та виконання рекомендацій) </vt:lpstr>
      <vt:lpstr> ТИПОВІ НЕДОЛІКИ У ДІЯЛЬНОСТІ ПІДРОЗДІЛІВ ВА (результати зовнішніх оцінок якості) </vt:lpstr>
    </vt:vector>
  </TitlesOfParts>
  <Company>Minfin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Трощій Ірина Олегівна</dc:creator>
  <cp:lastModifiedBy>Трощій Ірина Олегівна</cp:lastModifiedBy>
  <cp:revision>431</cp:revision>
  <dcterms:created xsi:type="dcterms:W3CDTF">2017-06-08T12:07:24Z</dcterms:created>
  <dcterms:modified xsi:type="dcterms:W3CDTF">2019-02-27T10:54:04Z</dcterms:modified>
</cp:coreProperties>
</file>